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59" r:id="rId3"/>
    <p:sldId id="262" r:id="rId4"/>
    <p:sldId id="3308" r:id="rId5"/>
    <p:sldId id="260" r:id="rId6"/>
    <p:sldId id="3309" r:id="rId7"/>
    <p:sldId id="3386" r:id="rId8"/>
    <p:sldId id="4079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B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71" d="100"/>
          <a:sy n="71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2022. 03. 07.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848872" cy="1440160"/>
          </a:xfrm>
        </p:spPr>
        <p:txBody>
          <a:bodyPr/>
          <a:lstStyle/>
          <a:p>
            <a:r>
              <a:rPr lang="hu-HU" sz="4000" dirty="0"/>
              <a:t>A korrupció mérésének fogalmi keretei, dilemmái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27" y="6381328"/>
            <a:ext cx="871804" cy="323116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0642F61A-00A2-4129-9CA5-7FE921503302}"/>
              </a:ext>
            </a:extLst>
          </p:cNvPr>
          <p:cNvSpPr txBox="1">
            <a:spLocks/>
          </p:cNvSpPr>
          <p:nvPr/>
        </p:nvSpPr>
        <p:spPr>
          <a:xfrm>
            <a:off x="780880" y="4005064"/>
            <a:ext cx="7848872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400" dirty="0"/>
              <a:t>Dr. Hohmann </a:t>
            </a:r>
            <a:r>
              <a:rPr lang="hu-HU" sz="2400" dirty="0" err="1"/>
              <a:t>balázs</a:t>
            </a:r>
            <a:r>
              <a:rPr lang="hu-HU" sz="2400" dirty="0"/>
              <a:t> </a:t>
            </a:r>
            <a:r>
              <a:rPr lang="hu-HU" sz="2400" dirty="0" err="1"/>
              <a:t>Ph.D</a:t>
            </a:r>
            <a:r>
              <a:rPr lang="hu-HU" sz="2400" dirty="0"/>
              <a:t>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756822" y="4653136"/>
            <a:ext cx="3993703" cy="1362075"/>
          </a:xfrm>
        </p:spPr>
        <p:txBody>
          <a:bodyPr>
            <a:normAutofit/>
          </a:bodyPr>
          <a:lstStyle/>
          <a:p>
            <a:pPr algn="ctr"/>
            <a:r>
              <a:rPr kumimoji="0" lang="hu-HU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korrupciót </a:t>
            </a:r>
            <a:br>
              <a:rPr kumimoji="0" lang="hu-HU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megjelenési </a:t>
            </a:r>
            <a:br>
              <a:rPr kumimoji="0" lang="hu-HU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hu-HU" sz="18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formáit, mértékét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27584" y="1988840"/>
            <a:ext cx="7772400" cy="1026343"/>
          </a:xfrm>
        </p:spPr>
        <p:txBody>
          <a:bodyPr>
            <a:normAutofit/>
          </a:bodyPr>
          <a:lstStyle/>
          <a:p>
            <a:pPr algn="ctr"/>
            <a:r>
              <a:rPr lang="hu-HU" sz="4800" dirty="0">
                <a:solidFill>
                  <a:schemeClr val="tx1"/>
                </a:solidFill>
              </a:rPr>
              <a:t>MIT AKARUNK MÉRNI?</a:t>
            </a:r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id="{077A419B-BA81-44A8-8D18-EB596BF65F84}"/>
              </a:ext>
            </a:extLst>
          </p:cNvPr>
          <p:cNvSpPr/>
          <p:nvPr/>
        </p:nvSpPr>
        <p:spPr>
          <a:xfrm rot="1430118">
            <a:off x="2699792" y="3303215"/>
            <a:ext cx="864096" cy="1103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lefelé mutató 5">
            <a:extLst>
              <a:ext uri="{FF2B5EF4-FFF2-40B4-BE49-F238E27FC236}">
                <a16:creationId xmlns:a16="http://schemas.microsoft.com/office/drawing/2014/main" id="{08F6C0B4-6000-43F7-B7F3-BFE96A202897}"/>
              </a:ext>
            </a:extLst>
          </p:cNvPr>
          <p:cNvSpPr/>
          <p:nvPr/>
        </p:nvSpPr>
        <p:spPr>
          <a:xfrm rot="19703045">
            <a:off x="5846167" y="3303214"/>
            <a:ext cx="864096" cy="11036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Cím 3">
            <a:extLst>
              <a:ext uri="{FF2B5EF4-FFF2-40B4-BE49-F238E27FC236}">
                <a16:creationId xmlns:a16="http://schemas.microsoft.com/office/drawing/2014/main" id="{31D4751B-2C11-415F-B0F5-DDD8E1EFA326}"/>
              </a:ext>
            </a:extLst>
          </p:cNvPr>
          <p:cNvSpPr txBox="1">
            <a:spLocks/>
          </p:cNvSpPr>
          <p:nvPr/>
        </p:nvSpPr>
        <p:spPr>
          <a:xfrm>
            <a:off x="1707888" y="440555"/>
            <a:ext cx="6192688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800" dirty="0"/>
              <a:t>A legfontosabb (ELŐ)kérdés</a:t>
            </a:r>
          </a:p>
        </p:txBody>
      </p:sp>
      <p:sp>
        <p:nvSpPr>
          <p:cNvPr id="8" name="Cím 3">
            <a:extLst>
              <a:ext uri="{FF2B5EF4-FFF2-40B4-BE49-F238E27FC236}">
                <a16:creationId xmlns:a16="http://schemas.microsoft.com/office/drawing/2014/main" id="{B2E9E09D-C327-4883-BE0B-833444F91830}"/>
              </a:ext>
            </a:extLst>
          </p:cNvPr>
          <p:cNvSpPr txBox="1">
            <a:spLocks/>
          </p:cNvSpPr>
          <p:nvPr/>
        </p:nvSpPr>
        <p:spPr>
          <a:xfrm>
            <a:off x="4804232" y="4650004"/>
            <a:ext cx="3690481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hu-HU" sz="1800" dirty="0">
                <a:solidFill>
                  <a:prstClr val="black"/>
                </a:solidFill>
              </a:rPr>
              <a:t>A korrupció érzékelését egy meghatározott csoportban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285746" y="256444"/>
            <a:ext cx="4572508" cy="936104"/>
          </a:xfrm>
        </p:spPr>
        <p:txBody>
          <a:bodyPr/>
          <a:lstStyle/>
          <a:p>
            <a:pPr algn="ctr"/>
            <a:r>
              <a:rPr lang="hu-HU" dirty="0"/>
              <a:t>Legfontosabb dilemmák</a:t>
            </a:r>
            <a:br>
              <a:rPr lang="hu-HU" dirty="0"/>
            </a:br>
            <a:r>
              <a:rPr lang="hu-HU" dirty="0"/>
              <a:t>fogalmi azonosság</a:t>
            </a:r>
          </a:p>
        </p:txBody>
      </p:sp>
      <p:sp>
        <p:nvSpPr>
          <p:cNvPr id="93" name="Freeform 10">
            <a:extLst>
              <a:ext uri="{FF2B5EF4-FFF2-40B4-BE49-F238E27FC236}">
                <a16:creationId xmlns:a16="http://schemas.microsoft.com/office/drawing/2014/main" id="{C55D4A46-4ED9-4032-8087-4B03DF1BE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755" y="2617527"/>
            <a:ext cx="2043027" cy="2043027"/>
          </a:xfrm>
          <a:custGeom>
            <a:avLst/>
            <a:gdLst>
              <a:gd name="T0" fmla="*/ 0 w 8337"/>
              <a:gd name="T1" fmla="*/ 4168 h 8337"/>
              <a:gd name="T2" fmla="*/ 4169 w 8337"/>
              <a:gd name="T3" fmla="*/ 0 h 8337"/>
              <a:gd name="T4" fmla="*/ 4169 w 8337"/>
              <a:gd name="T5" fmla="*/ 0 h 8337"/>
              <a:gd name="T6" fmla="*/ 4169 w 8337"/>
              <a:gd name="T7" fmla="*/ 0 h 8337"/>
              <a:gd name="T8" fmla="*/ 8336 w 8337"/>
              <a:gd name="T9" fmla="*/ 4168 h 8337"/>
              <a:gd name="T10" fmla="*/ 8336 w 8337"/>
              <a:gd name="T11" fmla="*/ 4168 h 8337"/>
              <a:gd name="T12" fmla="*/ 8336 w 8337"/>
              <a:gd name="T13" fmla="*/ 4168 h 8337"/>
              <a:gd name="T14" fmla="*/ 4169 w 8337"/>
              <a:gd name="T15" fmla="*/ 8336 h 8337"/>
              <a:gd name="T16" fmla="*/ 4169 w 8337"/>
              <a:gd name="T17" fmla="*/ 8336 h 8337"/>
              <a:gd name="T18" fmla="*/ 4169 w 8337"/>
              <a:gd name="T19" fmla="*/ 8336 h 8337"/>
              <a:gd name="T20" fmla="*/ 0 w 8337"/>
              <a:gd name="T21" fmla="*/ 4168 h 8337"/>
              <a:gd name="T22" fmla="*/ 0 w 8337"/>
              <a:gd name="T23" fmla="*/ 4168 h 8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337" h="8337">
                <a:moveTo>
                  <a:pt x="0" y="4168"/>
                </a:moveTo>
                <a:cubicBezTo>
                  <a:pt x="0" y="1866"/>
                  <a:pt x="1866" y="0"/>
                  <a:pt x="4169" y="0"/>
                </a:cubicBezTo>
                <a:lnTo>
                  <a:pt x="4169" y="0"/>
                </a:lnTo>
                <a:lnTo>
                  <a:pt x="4169" y="0"/>
                </a:lnTo>
                <a:cubicBezTo>
                  <a:pt x="6470" y="0"/>
                  <a:pt x="8336" y="1866"/>
                  <a:pt x="8336" y="4168"/>
                </a:cubicBezTo>
                <a:lnTo>
                  <a:pt x="8336" y="4168"/>
                </a:lnTo>
                <a:lnTo>
                  <a:pt x="8336" y="4168"/>
                </a:lnTo>
                <a:cubicBezTo>
                  <a:pt x="8336" y="6470"/>
                  <a:pt x="6470" y="8336"/>
                  <a:pt x="4169" y="8336"/>
                </a:cubicBezTo>
                <a:lnTo>
                  <a:pt x="4169" y="8336"/>
                </a:lnTo>
                <a:lnTo>
                  <a:pt x="4169" y="8336"/>
                </a:lnTo>
                <a:cubicBezTo>
                  <a:pt x="1866" y="8336"/>
                  <a:pt x="0" y="6470"/>
                  <a:pt x="0" y="4168"/>
                </a:cubicBezTo>
                <a:lnTo>
                  <a:pt x="0" y="4168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94" name="Freeform 15">
            <a:extLst>
              <a:ext uri="{FF2B5EF4-FFF2-40B4-BE49-F238E27FC236}">
                <a16:creationId xmlns:a16="http://schemas.microsoft.com/office/drawing/2014/main" id="{77A3C78F-1D78-4BF8-BCAF-A1F3B1BCD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1075" y="2272881"/>
            <a:ext cx="2733154" cy="2733154"/>
          </a:xfrm>
          <a:custGeom>
            <a:avLst/>
            <a:gdLst>
              <a:gd name="connsiteX0" fmla="*/ 3607904 w 7286512"/>
              <a:gd name="connsiteY0" fmla="*/ 3145290 h 7286512"/>
              <a:gd name="connsiteX1" fmla="*/ 4103777 w 7286512"/>
              <a:gd name="connsiteY1" fmla="*/ 3641489 h 7286512"/>
              <a:gd name="connsiteX2" fmla="*/ 3607904 w 7286512"/>
              <a:gd name="connsiteY2" fmla="*/ 4138340 h 7286512"/>
              <a:gd name="connsiteX3" fmla="*/ 3110726 w 7286512"/>
              <a:gd name="connsiteY3" fmla="*/ 3641489 h 7286512"/>
              <a:gd name="connsiteX4" fmla="*/ 3607904 w 7286512"/>
              <a:gd name="connsiteY4" fmla="*/ 3145290 h 7286512"/>
              <a:gd name="connsiteX5" fmla="*/ 3606791 w 7286512"/>
              <a:gd name="connsiteY5" fmla="*/ 2574990 h 7286512"/>
              <a:gd name="connsiteX6" fmla="*/ 2537545 w 7286512"/>
              <a:gd name="connsiteY6" fmla="*/ 3643256 h 7286512"/>
              <a:gd name="connsiteX7" fmla="*/ 3606791 w 7286512"/>
              <a:gd name="connsiteY7" fmla="*/ 4711521 h 7286512"/>
              <a:gd name="connsiteX8" fmla="*/ 4674076 w 7286512"/>
              <a:gd name="connsiteY8" fmla="*/ 3643256 h 7286512"/>
              <a:gd name="connsiteX9" fmla="*/ 3606791 w 7286512"/>
              <a:gd name="connsiteY9" fmla="*/ 2574990 h 7286512"/>
              <a:gd name="connsiteX10" fmla="*/ 3609016 w 7286512"/>
              <a:gd name="connsiteY10" fmla="*/ 1771384 h 7286512"/>
              <a:gd name="connsiteX11" fmla="*/ 5480560 w 7286512"/>
              <a:gd name="connsiteY11" fmla="*/ 3643254 h 7286512"/>
              <a:gd name="connsiteX12" fmla="*/ 3609016 w 7286512"/>
              <a:gd name="connsiteY12" fmla="*/ 5515124 h 7286512"/>
              <a:gd name="connsiteX13" fmla="*/ 1736820 w 7286512"/>
              <a:gd name="connsiteY13" fmla="*/ 3643254 h 7286512"/>
              <a:gd name="connsiteX14" fmla="*/ 3609016 w 7286512"/>
              <a:gd name="connsiteY14" fmla="*/ 1771384 h 7286512"/>
              <a:gd name="connsiteX15" fmla="*/ 3607904 w 7286512"/>
              <a:gd name="connsiteY15" fmla="*/ 918815 h 7286512"/>
              <a:gd name="connsiteX16" fmla="*/ 884251 w 7286512"/>
              <a:gd name="connsiteY16" fmla="*/ 3641815 h 7286512"/>
              <a:gd name="connsiteX17" fmla="*/ 3607904 w 7286512"/>
              <a:gd name="connsiteY17" fmla="*/ 6364814 h 7286512"/>
              <a:gd name="connsiteX18" fmla="*/ 6330250 w 7286512"/>
              <a:gd name="connsiteY18" fmla="*/ 3641815 h 7286512"/>
              <a:gd name="connsiteX19" fmla="*/ 3607904 w 7286512"/>
              <a:gd name="connsiteY19" fmla="*/ 918815 h 7286512"/>
              <a:gd name="connsiteX20" fmla="*/ 3643256 w 7286512"/>
              <a:gd name="connsiteY20" fmla="*/ 0 h 7286512"/>
              <a:gd name="connsiteX21" fmla="*/ 7286512 w 7286512"/>
              <a:gd name="connsiteY21" fmla="*/ 3642929 h 7286512"/>
              <a:gd name="connsiteX22" fmla="*/ 3643256 w 7286512"/>
              <a:gd name="connsiteY22" fmla="*/ 7286512 h 7286512"/>
              <a:gd name="connsiteX23" fmla="*/ 0 w 7286512"/>
              <a:gd name="connsiteY23" fmla="*/ 3642929 h 7286512"/>
              <a:gd name="connsiteX24" fmla="*/ 3643256 w 7286512"/>
              <a:gd name="connsiteY24" fmla="*/ 0 h 728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86512" h="7286512">
                <a:moveTo>
                  <a:pt x="3607904" y="3145290"/>
                </a:moveTo>
                <a:cubicBezTo>
                  <a:pt x="3881286" y="3145290"/>
                  <a:pt x="4103777" y="3367274"/>
                  <a:pt x="4103777" y="3641489"/>
                </a:cubicBezTo>
                <a:cubicBezTo>
                  <a:pt x="4103777" y="3915704"/>
                  <a:pt x="3881286" y="4138340"/>
                  <a:pt x="3607904" y="4138340"/>
                </a:cubicBezTo>
                <a:cubicBezTo>
                  <a:pt x="3333216" y="4138340"/>
                  <a:pt x="3110726" y="3915704"/>
                  <a:pt x="3110726" y="3641489"/>
                </a:cubicBezTo>
                <a:cubicBezTo>
                  <a:pt x="3110726" y="3367274"/>
                  <a:pt x="3333216" y="3145290"/>
                  <a:pt x="3607904" y="3145290"/>
                </a:cubicBezTo>
                <a:close/>
                <a:moveTo>
                  <a:pt x="3606791" y="2574990"/>
                </a:moveTo>
                <a:cubicBezTo>
                  <a:pt x="3016614" y="2574990"/>
                  <a:pt x="2537545" y="3053259"/>
                  <a:pt x="2537545" y="3643256"/>
                </a:cubicBezTo>
                <a:cubicBezTo>
                  <a:pt x="2537545" y="4232598"/>
                  <a:pt x="3016614" y="4711521"/>
                  <a:pt x="3606791" y="4711521"/>
                </a:cubicBezTo>
                <a:cubicBezTo>
                  <a:pt x="4196314" y="4711521"/>
                  <a:pt x="4674076" y="4232598"/>
                  <a:pt x="4674076" y="3643256"/>
                </a:cubicBezTo>
                <a:cubicBezTo>
                  <a:pt x="4674076" y="3053259"/>
                  <a:pt x="4196314" y="2574990"/>
                  <a:pt x="3606791" y="2574990"/>
                </a:cubicBezTo>
                <a:close/>
                <a:moveTo>
                  <a:pt x="3609016" y="1771384"/>
                </a:moveTo>
                <a:cubicBezTo>
                  <a:pt x="4641795" y="1771384"/>
                  <a:pt x="5480560" y="2609642"/>
                  <a:pt x="5480560" y="3643254"/>
                </a:cubicBezTo>
                <a:cubicBezTo>
                  <a:pt x="5480560" y="4676866"/>
                  <a:pt x="4641795" y="5515124"/>
                  <a:pt x="3609016" y="5515124"/>
                </a:cubicBezTo>
                <a:cubicBezTo>
                  <a:pt x="2574932" y="5515124"/>
                  <a:pt x="1736820" y="4676866"/>
                  <a:pt x="1736820" y="3643254"/>
                </a:cubicBezTo>
                <a:cubicBezTo>
                  <a:pt x="1736820" y="2609642"/>
                  <a:pt x="2574932" y="1771384"/>
                  <a:pt x="3609016" y="1771384"/>
                </a:cubicBezTo>
                <a:close/>
                <a:moveTo>
                  <a:pt x="3607904" y="918815"/>
                </a:moveTo>
                <a:cubicBezTo>
                  <a:pt x="2103329" y="918815"/>
                  <a:pt x="884251" y="2137893"/>
                  <a:pt x="884251" y="3641815"/>
                </a:cubicBezTo>
                <a:cubicBezTo>
                  <a:pt x="884251" y="5145736"/>
                  <a:pt x="2103329" y="6364814"/>
                  <a:pt x="3607904" y="6364814"/>
                </a:cubicBezTo>
                <a:cubicBezTo>
                  <a:pt x="5111172" y="6364814"/>
                  <a:pt x="6330250" y="5145736"/>
                  <a:pt x="6330250" y="3641815"/>
                </a:cubicBezTo>
                <a:cubicBezTo>
                  <a:pt x="6330250" y="2137893"/>
                  <a:pt x="5111172" y="918815"/>
                  <a:pt x="3607904" y="918815"/>
                </a:cubicBezTo>
                <a:close/>
                <a:moveTo>
                  <a:pt x="3643256" y="0"/>
                </a:moveTo>
                <a:cubicBezTo>
                  <a:pt x="5655310" y="0"/>
                  <a:pt x="7286512" y="1631055"/>
                  <a:pt x="7286512" y="3642929"/>
                </a:cubicBezTo>
                <a:cubicBezTo>
                  <a:pt x="7286512" y="5654804"/>
                  <a:pt x="5655310" y="7286512"/>
                  <a:pt x="3643256" y="7286512"/>
                </a:cubicBezTo>
                <a:cubicBezTo>
                  <a:pt x="1631201" y="7286512"/>
                  <a:pt x="0" y="5654804"/>
                  <a:pt x="0" y="3642929"/>
                </a:cubicBezTo>
                <a:cubicBezTo>
                  <a:pt x="0" y="1631055"/>
                  <a:pt x="1631201" y="0"/>
                  <a:pt x="3643256" y="0"/>
                </a:cubicBezTo>
                <a:close/>
              </a:path>
            </a:pathLst>
          </a:custGeom>
          <a:solidFill>
            <a:srgbClr val="62CD7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95" name="L-Shape 26">
            <a:extLst>
              <a:ext uri="{FF2B5EF4-FFF2-40B4-BE49-F238E27FC236}">
                <a16:creationId xmlns:a16="http://schemas.microsoft.com/office/drawing/2014/main" id="{6CE543DC-F717-4266-A5F2-476550F37B81}"/>
              </a:ext>
            </a:extLst>
          </p:cNvPr>
          <p:cNvSpPr/>
          <p:nvPr/>
        </p:nvSpPr>
        <p:spPr>
          <a:xfrm>
            <a:off x="4818929" y="4300414"/>
            <a:ext cx="1591194" cy="360139"/>
          </a:xfrm>
          <a:prstGeom prst="corner">
            <a:avLst>
              <a:gd name="adj1" fmla="val 12214"/>
              <a:gd name="adj2" fmla="val 10371"/>
            </a:avLst>
          </a:prstGeom>
          <a:solidFill>
            <a:srgbClr val="54B8A8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6" name="L-Shape 24">
            <a:extLst>
              <a:ext uri="{FF2B5EF4-FFF2-40B4-BE49-F238E27FC236}">
                <a16:creationId xmlns:a16="http://schemas.microsoft.com/office/drawing/2014/main" id="{46B06D22-49E4-40F4-926D-1D5C4A2B8823}"/>
              </a:ext>
            </a:extLst>
          </p:cNvPr>
          <p:cNvSpPr/>
          <p:nvPr/>
        </p:nvSpPr>
        <p:spPr>
          <a:xfrm rot="10800000">
            <a:off x="2743752" y="2636281"/>
            <a:ext cx="1591194" cy="364712"/>
          </a:xfrm>
          <a:prstGeom prst="corner">
            <a:avLst>
              <a:gd name="adj1" fmla="val 12214"/>
              <a:gd name="adj2" fmla="val 10371"/>
            </a:avLst>
          </a:prstGeom>
          <a:solidFill>
            <a:srgbClr val="3E8E99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7" name="L-Shape 27">
            <a:extLst>
              <a:ext uri="{FF2B5EF4-FFF2-40B4-BE49-F238E27FC236}">
                <a16:creationId xmlns:a16="http://schemas.microsoft.com/office/drawing/2014/main" id="{B2676D66-63EF-4BBC-AD62-A3FDB1550098}"/>
              </a:ext>
            </a:extLst>
          </p:cNvPr>
          <p:cNvSpPr/>
          <p:nvPr/>
        </p:nvSpPr>
        <p:spPr>
          <a:xfrm flipV="1">
            <a:off x="4827838" y="2640126"/>
            <a:ext cx="1591194" cy="360867"/>
          </a:xfrm>
          <a:prstGeom prst="corner">
            <a:avLst>
              <a:gd name="adj1" fmla="val 12214"/>
              <a:gd name="adj2" fmla="val 10371"/>
            </a:avLst>
          </a:prstGeom>
          <a:solidFill>
            <a:srgbClr val="437DB2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8" name="Oval 21">
            <a:extLst>
              <a:ext uri="{FF2B5EF4-FFF2-40B4-BE49-F238E27FC236}">
                <a16:creationId xmlns:a16="http://schemas.microsoft.com/office/drawing/2014/main" id="{A4DB7AB7-97A0-43F1-9AA5-A7290DF89B54}"/>
              </a:ext>
            </a:extLst>
          </p:cNvPr>
          <p:cNvSpPr/>
          <p:nvPr/>
        </p:nvSpPr>
        <p:spPr>
          <a:xfrm>
            <a:off x="6398820" y="1807947"/>
            <a:ext cx="1980000" cy="1980000"/>
          </a:xfrm>
          <a:prstGeom prst="ellipse">
            <a:avLst/>
          </a:prstGeom>
          <a:solidFill>
            <a:srgbClr val="437DB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L-Shape 28">
            <a:extLst>
              <a:ext uri="{FF2B5EF4-FFF2-40B4-BE49-F238E27FC236}">
                <a16:creationId xmlns:a16="http://schemas.microsoft.com/office/drawing/2014/main" id="{627BF5F3-F9F1-4A3B-9B79-F34D96CA6E2E}"/>
              </a:ext>
            </a:extLst>
          </p:cNvPr>
          <p:cNvSpPr/>
          <p:nvPr/>
        </p:nvSpPr>
        <p:spPr>
          <a:xfrm rot="10800000" flipV="1">
            <a:off x="2733878" y="4300414"/>
            <a:ext cx="1591194" cy="360139"/>
          </a:xfrm>
          <a:prstGeom prst="corner">
            <a:avLst>
              <a:gd name="adj1" fmla="val 12214"/>
              <a:gd name="adj2" fmla="val 10371"/>
            </a:avLst>
          </a:prstGeom>
          <a:solidFill>
            <a:srgbClr val="4A63A2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0" name="Oval 19">
            <a:extLst>
              <a:ext uri="{FF2B5EF4-FFF2-40B4-BE49-F238E27FC236}">
                <a16:creationId xmlns:a16="http://schemas.microsoft.com/office/drawing/2014/main" id="{0F3D3669-E818-4D22-AF07-F32062737F8E}"/>
              </a:ext>
            </a:extLst>
          </p:cNvPr>
          <p:cNvSpPr/>
          <p:nvPr/>
        </p:nvSpPr>
        <p:spPr>
          <a:xfrm>
            <a:off x="1085621" y="1807947"/>
            <a:ext cx="1980000" cy="1980000"/>
          </a:xfrm>
          <a:prstGeom prst="ellipse">
            <a:avLst/>
          </a:prstGeom>
          <a:solidFill>
            <a:srgbClr val="3E8E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1" name="Oval 20">
            <a:extLst>
              <a:ext uri="{FF2B5EF4-FFF2-40B4-BE49-F238E27FC236}">
                <a16:creationId xmlns:a16="http://schemas.microsoft.com/office/drawing/2014/main" id="{1BA311C8-579A-4A4B-97FA-A32D5600FD1E}"/>
              </a:ext>
            </a:extLst>
          </p:cNvPr>
          <p:cNvSpPr/>
          <p:nvPr/>
        </p:nvSpPr>
        <p:spPr>
          <a:xfrm>
            <a:off x="1085621" y="3830774"/>
            <a:ext cx="1980000" cy="1980000"/>
          </a:xfrm>
          <a:prstGeom prst="ellipse">
            <a:avLst/>
          </a:prstGeom>
          <a:solidFill>
            <a:srgbClr val="4A63A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2" name="Oval 22">
            <a:extLst>
              <a:ext uri="{FF2B5EF4-FFF2-40B4-BE49-F238E27FC236}">
                <a16:creationId xmlns:a16="http://schemas.microsoft.com/office/drawing/2014/main" id="{A5699C3C-CDC6-4C58-818D-765B2B0B6D94}"/>
              </a:ext>
            </a:extLst>
          </p:cNvPr>
          <p:cNvSpPr/>
          <p:nvPr/>
        </p:nvSpPr>
        <p:spPr>
          <a:xfrm>
            <a:off x="6398820" y="3830774"/>
            <a:ext cx="1980000" cy="1980000"/>
          </a:xfrm>
          <a:prstGeom prst="ellipse">
            <a:avLst/>
          </a:prstGeom>
          <a:solidFill>
            <a:srgbClr val="54B8A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3" name="TextBox 29">
            <a:extLst>
              <a:ext uri="{FF2B5EF4-FFF2-40B4-BE49-F238E27FC236}">
                <a16:creationId xmlns:a16="http://schemas.microsoft.com/office/drawing/2014/main" id="{A06CEFC5-DDAC-448F-A1A7-24232D0CD779}"/>
              </a:ext>
            </a:extLst>
          </p:cNvPr>
          <p:cNvSpPr txBox="1"/>
          <p:nvPr/>
        </p:nvSpPr>
        <p:spPr>
          <a:xfrm>
            <a:off x="1162957" y="2174203"/>
            <a:ext cx="1812803" cy="120032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defTabSz="685846"/>
            <a:r>
              <a:rPr lang="hu-HU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Eltérő fogalom</a:t>
            </a:r>
          </a:p>
          <a:p>
            <a:pPr algn="ctr" defTabSz="685846"/>
            <a:r>
              <a:rPr lang="hu-HU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meghatár-</a:t>
            </a:r>
            <a:r>
              <a:rPr lang="hu-HU" b="1" dirty="0" err="1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ozások</a:t>
            </a:r>
            <a:endParaRPr lang="en-US" b="1" dirty="0">
              <a:solidFill>
                <a:srgbClr val="FFFFFF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11" name="Freeform 19">
            <a:extLst>
              <a:ext uri="{FF2B5EF4-FFF2-40B4-BE49-F238E27FC236}">
                <a16:creationId xmlns:a16="http://schemas.microsoft.com/office/drawing/2014/main" id="{5E2A3D3E-566F-4DEE-9C1E-E65CE7584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662" y="2561172"/>
            <a:ext cx="933461" cy="622307"/>
          </a:xfrm>
          <a:custGeom>
            <a:avLst/>
            <a:gdLst>
              <a:gd name="T0" fmla="*/ 3810 w 3811"/>
              <a:gd name="T1" fmla="*/ 350 h 2540"/>
              <a:gd name="T2" fmla="*/ 3703 w 3811"/>
              <a:gd name="T3" fmla="*/ 766 h 2540"/>
              <a:gd name="T4" fmla="*/ 3198 w 3811"/>
              <a:gd name="T5" fmla="*/ 1007 h 2540"/>
              <a:gd name="T6" fmla="*/ 3198 w 3811"/>
              <a:gd name="T7" fmla="*/ 1008 h 2540"/>
              <a:gd name="T8" fmla="*/ 3168 w 3811"/>
              <a:gd name="T9" fmla="*/ 1022 h 2540"/>
              <a:gd name="T10" fmla="*/ 3168 w 3811"/>
              <a:gd name="T11" fmla="*/ 1023 h 2540"/>
              <a:gd name="T12" fmla="*/ 2329 w 3811"/>
              <a:gd name="T13" fmla="*/ 1424 h 2540"/>
              <a:gd name="T14" fmla="*/ 2308 w 3811"/>
              <a:gd name="T15" fmla="*/ 1434 h 2540"/>
              <a:gd name="T16" fmla="*/ 2308 w 3811"/>
              <a:gd name="T17" fmla="*/ 1435 h 2540"/>
              <a:gd name="T18" fmla="*/ 1529 w 3811"/>
              <a:gd name="T19" fmla="*/ 1807 h 2540"/>
              <a:gd name="T20" fmla="*/ 1511 w 3811"/>
              <a:gd name="T21" fmla="*/ 1816 h 2540"/>
              <a:gd name="T22" fmla="*/ 692 w 3811"/>
              <a:gd name="T23" fmla="*/ 2208 h 2540"/>
              <a:gd name="T24" fmla="*/ 680 w 3811"/>
              <a:gd name="T25" fmla="*/ 2214 h 2540"/>
              <a:gd name="T26" fmla="*/ 0 w 3811"/>
              <a:gd name="T27" fmla="*/ 2539 h 2540"/>
              <a:gd name="T28" fmla="*/ 1290 w 3811"/>
              <a:gd name="T29" fmla="*/ 1155 h 2540"/>
              <a:gd name="T30" fmla="*/ 1290 w 3811"/>
              <a:gd name="T31" fmla="*/ 1154 h 2540"/>
              <a:gd name="T32" fmla="*/ 1525 w 3811"/>
              <a:gd name="T33" fmla="*/ 973 h 2540"/>
              <a:gd name="T34" fmla="*/ 1534 w 3811"/>
              <a:gd name="T35" fmla="*/ 967 h 2540"/>
              <a:gd name="T36" fmla="*/ 1534 w 3811"/>
              <a:gd name="T37" fmla="*/ 966 h 2540"/>
              <a:gd name="T38" fmla="*/ 2287 w 3811"/>
              <a:gd name="T39" fmla="*/ 469 h 2540"/>
              <a:gd name="T40" fmla="*/ 2530 w 3811"/>
              <a:gd name="T41" fmla="*/ 332 h 2540"/>
              <a:gd name="T42" fmla="*/ 2963 w 3811"/>
              <a:gd name="T43" fmla="*/ 115 h 2540"/>
              <a:gd name="T44" fmla="*/ 3093 w 3811"/>
              <a:gd name="T45" fmla="*/ 70 h 2540"/>
              <a:gd name="T46" fmla="*/ 3281 w 3811"/>
              <a:gd name="T47" fmla="*/ 21 h 2540"/>
              <a:gd name="T48" fmla="*/ 3472 w 3811"/>
              <a:gd name="T49" fmla="*/ 0 h 2540"/>
              <a:gd name="T50" fmla="*/ 3714 w 3811"/>
              <a:gd name="T51" fmla="*/ 73 h 2540"/>
              <a:gd name="T52" fmla="*/ 3777 w 3811"/>
              <a:gd name="T53" fmla="*/ 155 h 2540"/>
              <a:gd name="T54" fmla="*/ 3810 w 3811"/>
              <a:gd name="T55" fmla="*/ 306 h 2540"/>
              <a:gd name="T56" fmla="*/ 3810 w 3811"/>
              <a:gd name="T57" fmla="*/ 350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11" h="2540">
                <a:moveTo>
                  <a:pt x="3810" y="350"/>
                </a:moveTo>
                <a:cubicBezTo>
                  <a:pt x="3803" y="552"/>
                  <a:pt x="3703" y="766"/>
                  <a:pt x="3703" y="766"/>
                </a:cubicBezTo>
                <a:lnTo>
                  <a:pt x="3198" y="1007"/>
                </a:lnTo>
                <a:lnTo>
                  <a:pt x="3198" y="1008"/>
                </a:lnTo>
                <a:lnTo>
                  <a:pt x="3168" y="1022"/>
                </a:lnTo>
                <a:lnTo>
                  <a:pt x="3168" y="1023"/>
                </a:lnTo>
                <a:lnTo>
                  <a:pt x="2329" y="1424"/>
                </a:lnTo>
                <a:lnTo>
                  <a:pt x="2308" y="1434"/>
                </a:lnTo>
                <a:lnTo>
                  <a:pt x="2308" y="1435"/>
                </a:lnTo>
                <a:lnTo>
                  <a:pt x="1529" y="1807"/>
                </a:lnTo>
                <a:lnTo>
                  <a:pt x="1511" y="1816"/>
                </a:lnTo>
                <a:lnTo>
                  <a:pt x="692" y="2208"/>
                </a:lnTo>
                <a:lnTo>
                  <a:pt x="680" y="2214"/>
                </a:lnTo>
                <a:lnTo>
                  <a:pt x="0" y="2539"/>
                </a:lnTo>
                <a:cubicBezTo>
                  <a:pt x="364" y="1984"/>
                  <a:pt x="833" y="1521"/>
                  <a:pt x="1290" y="1155"/>
                </a:cubicBezTo>
                <a:lnTo>
                  <a:pt x="1290" y="1154"/>
                </a:lnTo>
                <a:cubicBezTo>
                  <a:pt x="1369" y="1091"/>
                  <a:pt x="1448" y="1030"/>
                  <a:pt x="1525" y="973"/>
                </a:cubicBezTo>
                <a:lnTo>
                  <a:pt x="1534" y="967"/>
                </a:lnTo>
                <a:lnTo>
                  <a:pt x="1534" y="966"/>
                </a:lnTo>
                <a:cubicBezTo>
                  <a:pt x="1806" y="765"/>
                  <a:pt x="2066" y="599"/>
                  <a:pt x="2287" y="469"/>
                </a:cubicBezTo>
                <a:cubicBezTo>
                  <a:pt x="2374" y="418"/>
                  <a:pt x="2456" y="372"/>
                  <a:pt x="2530" y="332"/>
                </a:cubicBezTo>
                <a:cubicBezTo>
                  <a:pt x="2794" y="187"/>
                  <a:pt x="2963" y="115"/>
                  <a:pt x="2963" y="115"/>
                </a:cubicBezTo>
                <a:cubicBezTo>
                  <a:pt x="3009" y="98"/>
                  <a:pt x="3052" y="83"/>
                  <a:pt x="3093" y="70"/>
                </a:cubicBezTo>
                <a:cubicBezTo>
                  <a:pt x="3162" y="48"/>
                  <a:pt x="3224" y="32"/>
                  <a:pt x="3281" y="21"/>
                </a:cubicBezTo>
                <a:cubicBezTo>
                  <a:pt x="3353" y="6"/>
                  <a:pt x="3417" y="0"/>
                  <a:pt x="3472" y="0"/>
                </a:cubicBezTo>
                <a:cubicBezTo>
                  <a:pt x="3584" y="0"/>
                  <a:pt x="3662" y="28"/>
                  <a:pt x="3714" y="73"/>
                </a:cubicBezTo>
                <a:cubicBezTo>
                  <a:pt x="3742" y="96"/>
                  <a:pt x="3762" y="124"/>
                  <a:pt x="3777" y="155"/>
                </a:cubicBezTo>
                <a:cubicBezTo>
                  <a:pt x="3798" y="200"/>
                  <a:pt x="3808" y="252"/>
                  <a:pt x="3810" y="306"/>
                </a:cubicBezTo>
                <a:lnTo>
                  <a:pt x="3810" y="350"/>
                </a:lnTo>
              </a:path>
            </a:pathLst>
          </a:custGeom>
          <a:solidFill>
            <a:srgbClr val="4A63A2">
              <a:lumMod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112" name="Freeform 17">
            <a:extLst>
              <a:ext uri="{FF2B5EF4-FFF2-40B4-BE49-F238E27FC236}">
                <a16:creationId xmlns:a16="http://schemas.microsoft.com/office/drawing/2014/main" id="{28AC0CC2-9F1A-4AA6-B5F1-3E2502FDAEA8}"/>
              </a:ext>
            </a:extLst>
          </p:cNvPr>
          <p:cNvSpPr>
            <a:spLocks noChangeArrowheads="1"/>
          </p:cNvSpPr>
          <p:nvPr/>
        </p:nvSpPr>
        <p:spPr bwMode="auto">
          <a:xfrm rot="18519923" flipV="1">
            <a:off x="5552667" y="2685132"/>
            <a:ext cx="899968" cy="346419"/>
          </a:xfrm>
          <a:custGeom>
            <a:avLst/>
            <a:gdLst>
              <a:gd name="T0" fmla="*/ 2590 w 3672"/>
              <a:gd name="T1" fmla="*/ 38 h 1407"/>
              <a:gd name="T2" fmla="*/ 2363 w 3672"/>
              <a:gd name="T3" fmla="*/ 0 h 1407"/>
              <a:gd name="T4" fmla="*/ 2621 w 3672"/>
              <a:gd name="T5" fmla="*/ 24 h 1407"/>
              <a:gd name="T6" fmla="*/ 2621 w 3672"/>
              <a:gd name="T7" fmla="*/ 24 h 1407"/>
              <a:gd name="T8" fmla="*/ 3647 w 3672"/>
              <a:gd name="T9" fmla="*/ 117 h 1407"/>
              <a:gd name="T10" fmla="*/ 3647 w 3672"/>
              <a:gd name="T11" fmla="*/ 117 h 1407"/>
              <a:gd name="T12" fmla="*/ 3671 w 3672"/>
              <a:gd name="T13" fmla="*/ 218 h 1407"/>
              <a:gd name="T14" fmla="*/ 3671 w 3672"/>
              <a:gd name="T15" fmla="*/ 218 h 1407"/>
              <a:gd name="T16" fmla="*/ 2591 w 3672"/>
              <a:gd name="T17" fmla="*/ 38 h 1407"/>
              <a:gd name="T18" fmla="*/ 2590 w 3672"/>
              <a:gd name="T19" fmla="*/ 38 h 1407"/>
              <a:gd name="T20" fmla="*/ 1726 w 3672"/>
              <a:gd name="T21" fmla="*/ 441 h 1407"/>
              <a:gd name="T22" fmla="*/ 1567 w 3672"/>
              <a:gd name="T23" fmla="*/ 415 h 1407"/>
              <a:gd name="T24" fmla="*/ 1748 w 3672"/>
              <a:gd name="T25" fmla="*/ 431 h 1407"/>
              <a:gd name="T26" fmla="*/ 1748 w 3672"/>
              <a:gd name="T27" fmla="*/ 431 h 1407"/>
              <a:gd name="T28" fmla="*/ 3437 w 3672"/>
              <a:gd name="T29" fmla="*/ 586 h 1407"/>
              <a:gd name="T30" fmla="*/ 3437 w 3672"/>
              <a:gd name="T31" fmla="*/ 586 h 1407"/>
              <a:gd name="T32" fmla="*/ 3280 w 3672"/>
              <a:gd name="T33" fmla="*/ 699 h 1407"/>
              <a:gd name="T34" fmla="*/ 3280 w 3672"/>
              <a:gd name="T35" fmla="*/ 699 h 1407"/>
              <a:gd name="T36" fmla="*/ 1726 w 3672"/>
              <a:gd name="T37" fmla="*/ 441 h 1407"/>
              <a:gd name="T38" fmla="*/ 1726 w 3672"/>
              <a:gd name="T39" fmla="*/ 441 h 1407"/>
              <a:gd name="T40" fmla="*/ 926 w 3672"/>
              <a:gd name="T41" fmla="*/ 815 h 1407"/>
              <a:gd name="T42" fmla="*/ 794 w 3672"/>
              <a:gd name="T43" fmla="*/ 793 h 1407"/>
              <a:gd name="T44" fmla="*/ 944 w 3672"/>
              <a:gd name="T45" fmla="*/ 807 h 1407"/>
              <a:gd name="T46" fmla="*/ 2720 w 3672"/>
              <a:gd name="T47" fmla="*/ 969 h 1407"/>
              <a:gd name="T48" fmla="*/ 2720 w 3672"/>
              <a:gd name="T49" fmla="*/ 969 h 1407"/>
              <a:gd name="T50" fmla="*/ 2460 w 3672"/>
              <a:gd name="T51" fmla="*/ 1070 h 1407"/>
              <a:gd name="T52" fmla="*/ 2460 w 3672"/>
              <a:gd name="T53" fmla="*/ 1070 h 1407"/>
              <a:gd name="T54" fmla="*/ 926 w 3672"/>
              <a:gd name="T55" fmla="*/ 815 h 1407"/>
              <a:gd name="T56" fmla="*/ 91 w 3672"/>
              <a:gd name="T57" fmla="*/ 1206 h 1407"/>
              <a:gd name="T58" fmla="*/ 0 w 3672"/>
              <a:gd name="T59" fmla="*/ 1190 h 1407"/>
              <a:gd name="T60" fmla="*/ 103 w 3672"/>
              <a:gd name="T61" fmla="*/ 1200 h 1407"/>
              <a:gd name="T62" fmla="*/ 1597 w 3672"/>
              <a:gd name="T63" fmla="*/ 1337 h 1407"/>
              <a:gd name="T64" fmla="*/ 1297 w 3672"/>
              <a:gd name="T65" fmla="*/ 1406 h 1407"/>
              <a:gd name="T66" fmla="*/ 91 w 3672"/>
              <a:gd name="T67" fmla="*/ 1206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72" h="1407">
                <a:moveTo>
                  <a:pt x="2590" y="38"/>
                </a:moveTo>
                <a:lnTo>
                  <a:pt x="2363" y="0"/>
                </a:lnTo>
                <a:lnTo>
                  <a:pt x="2621" y="24"/>
                </a:lnTo>
                <a:lnTo>
                  <a:pt x="2621" y="24"/>
                </a:lnTo>
                <a:lnTo>
                  <a:pt x="3647" y="117"/>
                </a:lnTo>
                <a:lnTo>
                  <a:pt x="3647" y="117"/>
                </a:lnTo>
                <a:cubicBezTo>
                  <a:pt x="3662" y="148"/>
                  <a:pt x="3670" y="182"/>
                  <a:pt x="3671" y="218"/>
                </a:cubicBezTo>
                <a:lnTo>
                  <a:pt x="3671" y="218"/>
                </a:lnTo>
                <a:lnTo>
                  <a:pt x="2591" y="38"/>
                </a:lnTo>
                <a:lnTo>
                  <a:pt x="2590" y="38"/>
                </a:lnTo>
                <a:close/>
                <a:moveTo>
                  <a:pt x="1726" y="441"/>
                </a:moveTo>
                <a:lnTo>
                  <a:pt x="1567" y="415"/>
                </a:lnTo>
                <a:lnTo>
                  <a:pt x="1748" y="431"/>
                </a:lnTo>
                <a:lnTo>
                  <a:pt x="1748" y="431"/>
                </a:lnTo>
                <a:lnTo>
                  <a:pt x="3437" y="586"/>
                </a:lnTo>
                <a:lnTo>
                  <a:pt x="3437" y="586"/>
                </a:lnTo>
                <a:cubicBezTo>
                  <a:pt x="3392" y="622"/>
                  <a:pt x="3340" y="661"/>
                  <a:pt x="3280" y="699"/>
                </a:cubicBezTo>
                <a:lnTo>
                  <a:pt x="3280" y="699"/>
                </a:lnTo>
                <a:lnTo>
                  <a:pt x="1726" y="441"/>
                </a:lnTo>
                <a:lnTo>
                  <a:pt x="1726" y="441"/>
                </a:lnTo>
                <a:close/>
                <a:moveTo>
                  <a:pt x="926" y="815"/>
                </a:moveTo>
                <a:lnTo>
                  <a:pt x="794" y="793"/>
                </a:lnTo>
                <a:lnTo>
                  <a:pt x="944" y="807"/>
                </a:lnTo>
                <a:lnTo>
                  <a:pt x="2720" y="969"/>
                </a:lnTo>
                <a:lnTo>
                  <a:pt x="2720" y="969"/>
                </a:lnTo>
                <a:cubicBezTo>
                  <a:pt x="2641" y="1001"/>
                  <a:pt x="2554" y="1035"/>
                  <a:pt x="2460" y="1070"/>
                </a:cubicBezTo>
                <a:lnTo>
                  <a:pt x="2460" y="1070"/>
                </a:lnTo>
                <a:lnTo>
                  <a:pt x="926" y="815"/>
                </a:lnTo>
                <a:close/>
                <a:moveTo>
                  <a:pt x="91" y="1206"/>
                </a:moveTo>
                <a:lnTo>
                  <a:pt x="0" y="1190"/>
                </a:lnTo>
                <a:lnTo>
                  <a:pt x="103" y="1200"/>
                </a:lnTo>
                <a:lnTo>
                  <a:pt x="1597" y="1337"/>
                </a:lnTo>
                <a:lnTo>
                  <a:pt x="1297" y="1406"/>
                </a:lnTo>
                <a:lnTo>
                  <a:pt x="91" y="1206"/>
                </a:lnTo>
                <a:close/>
              </a:path>
            </a:pathLst>
          </a:custGeom>
          <a:solidFill>
            <a:srgbClr val="4A63A2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113" name="Freeform 16">
            <a:extLst>
              <a:ext uri="{FF2B5EF4-FFF2-40B4-BE49-F238E27FC236}">
                <a16:creationId xmlns:a16="http://schemas.microsoft.com/office/drawing/2014/main" id="{348C97A5-4985-4910-B3FE-A66B6A87C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663" y="2856747"/>
            <a:ext cx="1044742" cy="433239"/>
          </a:xfrm>
          <a:custGeom>
            <a:avLst/>
            <a:gdLst>
              <a:gd name="T0" fmla="*/ 4263 w 4264"/>
              <a:gd name="T1" fmla="*/ 444 h 1767"/>
              <a:gd name="T2" fmla="*/ 4029 w 4264"/>
              <a:gd name="T3" fmla="*/ 799 h 1767"/>
              <a:gd name="T4" fmla="*/ 3872 w 4264"/>
              <a:gd name="T5" fmla="*/ 912 h 1767"/>
              <a:gd name="T6" fmla="*/ 3754 w 4264"/>
              <a:gd name="T7" fmla="*/ 985 h 1767"/>
              <a:gd name="T8" fmla="*/ 3312 w 4264"/>
              <a:gd name="T9" fmla="*/ 1182 h 1767"/>
              <a:gd name="T10" fmla="*/ 3052 w 4264"/>
              <a:gd name="T11" fmla="*/ 1283 h 1767"/>
              <a:gd name="T12" fmla="*/ 2189 w 4264"/>
              <a:gd name="T13" fmla="*/ 1550 h 1767"/>
              <a:gd name="T14" fmla="*/ 2179 w 4264"/>
              <a:gd name="T15" fmla="*/ 1552 h 1767"/>
              <a:gd name="T16" fmla="*/ 1889 w 4264"/>
              <a:gd name="T17" fmla="*/ 1619 h 1767"/>
              <a:gd name="T18" fmla="*/ 618 w 4264"/>
              <a:gd name="T19" fmla="*/ 1766 h 1767"/>
              <a:gd name="T20" fmla="*/ 475 w 4264"/>
              <a:gd name="T21" fmla="*/ 1766 h 1767"/>
              <a:gd name="T22" fmla="*/ 0 w 4264"/>
              <a:gd name="T23" fmla="*/ 1738 h 1767"/>
              <a:gd name="T24" fmla="*/ 683 w 4264"/>
              <a:gd name="T25" fmla="*/ 1419 h 1767"/>
              <a:gd name="T26" fmla="*/ 695 w 4264"/>
              <a:gd name="T27" fmla="*/ 1413 h 1767"/>
              <a:gd name="T28" fmla="*/ 1518 w 4264"/>
              <a:gd name="T29" fmla="*/ 1028 h 1767"/>
              <a:gd name="T30" fmla="*/ 1536 w 4264"/>
              <a:gd name="T31" fmla="*/ 1020 h 1767"/>
              <a:gd name="T32" fmla="*/ 2318 w 4264"/>
              <a:gd name="T33" fmla="*/ 654 h 1767"/>
              <a:gd name="T34" fmla="*/ 2340 w 4264"/>
              <a:gd name="T35" fmla="*/ 644 h 1767"/>
              <a:gd name="T36" fmla="*/ 3182 w 4264"/>
              <a:gd name="T37" fmla="*/ 251 h 1767"/>
              <a:gd name="T38" fmla="*/ 3183 w 4264"/>
              <a:gd name="T39" fmla="*/ 251 h 1767"/>
              <a:gd name="T40" fmla="*/ 3213 w 4264"/>
              <a:gd name="T41" fmla="*/ 237 h 1767"/>
              <a:gd name="T42" fmla="*/ 3720 w 4264"/>
              <a:gd name="T43" fmla="*/ 0 h 1767"/>
              <a:gd name="T44" fmla="*/ 4239 w 4264"/>
              <a:gd name="T45" fmla="*/ 330 h 1767"/>
              <a:gd name="T46" fmla="*/ 4263 w 4264"/>
              <a:gd name="T47" fmla="*/ 431 h 1767"/>
              <a:gd name="T48" fmla="*/ 4263 w 4264"/>
              <a:gd name="T49" fmla="*/ 444 h 17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264" h="1767">
                <a:moveTo>
                  <a:pt x="4263" y="444"/>
                </a:moveTo>
                <a:cubicBezTo>
                  <a:pt x="4260" y="543"/>
                  <a:pt x="4196" y="662"/>
                  <a:pt x="4029" y="799"/>
                </a:cubicBezTo>
                <a:cubicBezTo>
                  <a:pt x="3984" y="835"/>
                  <a:pt x="3932" y="874"/>
                  <a:pt x="3872" y="912"/>
                </a:cubicBezTo>
                <a:cubicBezTo>
                  <a:pt x="3835" y="936"/>
                  <a:pt x="3796" y="960"/>
                  <a:pt x="3754" y="985"/>
                </a:cubicBezTo>
                <a:cubicBezTo>
                  <a:pt x="3754" y="985"/>
                  <a:pt x="3591" y="1069"/>
                  <a:pt x="3312" y="1182"/>
                </a:cubicBezTo>
                <a:cubicBezTo>
                  <a:pt x="3233" y="1214"/>
                  <a:pt x="3146" y="1248"/>
                  <a:pt x="3052" y="1283"/>
                </a:cubicBezTo>
                <a:cubicBezTo>
                  <a:pt x="2810" y="1372"/>
                  <a:pt x="2517" y="1467"/>
                  <a:pt x="2189" y="1550"/>
                </a:cubicBezTo>
                <a:lnTo>
                  <a:pt x="2179" y="1552"/>
                </a:lnTo>
                <a:cubicBezTo>
                  <a:pt x="2085" y="1575"/>
                  <a:pt x="1988" y="1598"/>
                  <a:pt x="1889" y="1619"/>
                </a:cubicBezTo>
                <a:cubicBezTo>
                  <a:pt x="1496" y="1701"/>
                  <a:pt x="1064" y="1760"/>
                  <a:pt x="618" y="1766"/>
                </a:cubicBezTo>
                <a:lnTo>
                  <a:pt x="475" y="1766"/>
                </a:lnTo>
                <a:cubicBezTo>
                  <a:pt x="318" y="1764"/>
                  <a:pt x="159" y="1755"/>
                  <a:pt x="0" y="1738"/>
                </a:cubicBezTo>
                <a:lnTo>
                  <a:pt x="683" y="1419"/>
                </a:lnTo>
                <a:lnTo>
                  <a:pt x="695" y="1413"/>
                </a:lnTo>
                <a:lnTo>
                  <a:pt x="1518" y="1028"/>
                </a:lnTo>
                <a:lnTo>
                  <a:pt x="1536" y="1020"/>
                </a:lnTo>
                <a:lnTo>
                  <a:pt x="2318" y="654"/>
                </a:lnTo>
                <a:lnTo>
                  <a:pt x="2340" y="644"/>
                </a:lnTo>
                <a:lnTo>
                  <a:pt x="3182" y="251"/>
                </a:lnTo>
                <a:lnTo>
                  <a:pt x="3183" y="251"/>
                </a:lnTo>
                <a:lnTo>
                  <a:pt x="3213" y="237"/>
                </a:lnTo>
                <a:lnTo>
                  <a:pt x="3720" y="0"/>
                </a:lnTo>
                <a:cubicBezTo>
                  <a:pt x="3720" y="0"/>
                  <a:pt x="4133" y="106"/>
                  <a:pt x="4239" y="330"/>
                </a:cubicBezTo>
                <a:cubicBezTo>
                  <a:pt x="4254" y="361"/>
                  <a:pt x="4262" y="395"/>
                  <a:pt x="4263" y="431"/>
                </a:cubicBezTo>
                <a:lnTo>
                  <a:pt x="4263" y="444"/>
                </a:lnTo>
              </a:path>
            </a:pathLst>
          </a:custGeom>
          <a:solidFill>
            <a:srgbClr val="4A63A2">
              <a:lumMod val="5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114" name="Freeform 17">
            <a:extLst>
              <a:ext uri="{FF2B5EF4-FFF2-40B4-BE49-F238E27FC236}">
                <a16:creationId xmlns:a16="http://schemas.microsoft.com/office/drawing/2014/main" id="{833E27DC-B502-4737-86E5-7A1402C50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516" y="2909687"/>
            <a:ext cx="899968" cy="344646"/>
          </a:xfrm>
          <a:custGeom>
            <a:avLst/>
            <a:gdLst>
              <a:gd name="T0" fmla="*/ 2590 w 3672"/>
              <a:gd name="T1" fmla="*/ 38 h 1407"/>
              <a:gd name="T2" fmla="*/ 2363 w 3672"/>
              <a:gd name="T3" fmla="*/ 0 h 1407"/>
              <a:gd name="T4" fmla="*/ 2621 w 3672"/>
              <a:gd name="T5" fmla="*/ 24 h 1407"/>
              <a:gd name="T6" fmla="*/ 2621 w 3672"/>
              <a:gd name="T7" fmla="*/ 24 h 1407"/>
              <a:gd name="T8" fmla="*/ 3647 w 3672"/>
              <a:gd name="T9" fmla="*/ 117 h 1407"/>
              <a:gd name="T10" fmla="*/ 3647 w 3672"/>
              <a:gd name="T11" fmla="*/ 117 h 1407"/>
              <a:gd name="T12" fmla="*/ 3671 w 3672"/>
              <a:gd name="T13" fmla="*/ 218 h 1407"/>
              <a:gd name="T14" fmla="*/ 3671 w 3672"/>
              <a:gd name="T15" fmla="*/ 218 h 1407"/>
              <a:gd name="T16" fmla="*/ 2591 w 3672"/>
              <a:gd name="T17" fmla="*/ 38 h 1407"/>
              <a:gd name="T18" fmla="*/ 2590 w 3672"/>
              <a:gd name="T19" fmla="*/ 38 h 1407"/>
              <a:gd name="T20" fmla="*/ 1726 w 3672"/>
              <a:gd name="T21" fmla="*/ 441 h 1407"/>
              <a:gd name="T22" fmla="*/ 1567 w 3672"/>
              <a:gd name="T23" fmla="*/ 415 h 1407"/>
              <a:gd name="T24" fmla="*/ 1748 w 3672"/>
              <a:gd name="T25" fmla="*/ 431 h 1407"/>
              <a:gd name="T26" fmla="*/ 1748 w 3672"/>
              <a:gd name="T27" fmla="*/ 431 h 1407"/>
              <a:gd name="T28" fmla="*/ 3437 w 3672"/>
              <a:gd name="T29" fmla="*/ 586 h 1407"/>
              <a:gd name="T30" fmla="*/ 3437 w 3672"/>
              <a:gd name="T31" fmla="*/ 586 h 1407"/>
              <a:gd name="T32" fmla="*/ 3280 w 3672"/>
              <a:gd name="T33" fmla="*/ 699 h 1407"/>
              <a:gd name="T34" fmla="*/ 3280 w 3672"/>
              <a:gd name="T35" fmla="*/ 699 h 1407"/>
              <a:gd name="T36" fmla="*/ 1726 w 3672"/>
              <a:gd name="T37" fmla="*/ 441 h 1407"/>
              <a:gd name="T38" fmla="*/ 1726 w 3672"/>
              <a:gd name="T39" fmla="*/ 441 h 1407"/>
              <a:gd name="T40" fmla="*/ 926 w 3672"/>
              <a:gd name="T41" fmla="*/ 815 h 1407"/>
              <a:gd name="T42" fmla="*/ 794 w 3672"/>
              <a:gd name="T43" fmla="*/ 793 h 1407"/>
              <a:gd name="T44" fmla="*/ 944 w 3672"/>
              <a:gd name="T45" fmla="*/ 807 h 1407"/>
              <a:gd name="T46" fmla="*/ 2720 w 3672"/>
              <a:gd name="T47" fmla="*/ 969 h 1407"/>
              <a:gd name="T48" fmla="*/ 2720 w 3672"/>
              <a:gd name="T49" fmla="*/ 969 h 1407"/>
              <a:gd name="T50" fmla="*/ 2460 w 3672"/>
              <a:gd name="T51" fmla="*/ 1070 h 1407"/>
              <a:gd name="T52" fmla="*/ 2460 w 3672"/>
              <a:gd name="T53" fmla="*/ 1070 h 1407"/>
              <a:gd name="T54" fmla="*/ 926 w 3672"/>
              <a:gd name="T55" fmla="*/ 815 h 1407"/>
              <a:gd name="T56" fmla="*/ 91 w 3672"/>
              <a:gd name="T57" fmla="*/ 1206 h 1407"/>
              <a:gd name="T58" fmla="*/ 0 w 3672"/>
              <a:gd name="T59" fmla="*/ 1190 h 1407"/>
              <a:gd name="T60" fmla="*/ 103 w 3672"/>
              <a:gd name="T61" fmla="*/ 1200 h 1407"/>
              <a:gd name="T62" fmla="*/ 1597 w 3672"/>
              <a:gd name="T63" fmla="*/ 1337 h 1407"/>
              <a:gd name="T64" fmla="*/ 1297 w 3672"/>
              <a:gd name="T65" fmla="*/ 1406 h 1407"/>
              <a:gd name="T66" fmla="*/ 91 w 3672"/>
              <a:gd name="T67" fmla="*/ 1206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672" h="1407">
                <a:moveTo>
                  <a:pt x="2590" y="38"/>
                </a:moveTo>
                <a:lnTo>
                  <a:pt x="2363" y="0"/>
                </a:lnTo>
                <a:lnTo>
                  <a:pt x="2621" y="24"/>
                </a:lnTo>
                <a:lnTo>
                  <a:pt x="2621" y="24"/>
                </a:lnTo>
                <a:lnTo>
                  <a:pt x="3647" y="117"/>
                </a:lnTo>
                <a:lnTo>
                  <a:pt x="3647" y="117"/>
                </a:lnTo>
                <a:cubicBezTo>
                  <a:pt x="3662" y="148"/>
                  <a:pt x="3670" y="182"/>
                  <a:pt x="3671" y="218"/>
                </a:cubicBezTo>
                <a:lnTo>
                  <a:pt x="3671" y="218"/>
                </a:lnTo>
                <a:lnTo>
                  <a:pt x="2591" y="38"/>
                </a:lnTo>
                <a:lnTo>
                  <a:pt x="2590" y="38"/>
                </a:lnTo>
                <a:close/>
                <a:moveTo>
                  <a:pt x="1726" y="441"/>
                </a:moveTo>
                <a:lnTo>
                  <a:pt x="1567" y="415"/>
                </a:lnTo>
                <a:lnTo>
                  <a:pt x="1748" y="431"/>
                </a:lnTo>
                <a:lnTo>
                  <a:pt x="1748" y="431"/>
                </a:lnTo>
                <a:lnTo>
                  <a:pt x="3437" y="586"/>
                </a:lnTo>
                <a:lnTo>
                  <a:pt x="3437" y="586"/>
                </a:lnTo>
                <a:cubicBezTo>
                  <a:pt x="3392" y="622"/>
                  <a:pt x="3340" y="661"/>
                  <a:pt x="3280" y="699"/>
                </a:cubicBezTo>
                <a:lnTo>
                  <a:pt x="3280" y="699"/>
                </a:lnTo>
                <a:lnTo>
                  <a:pt x="1726" y="441"/>
                </a:lnTo>
                <a:lnTo>
                  <a:pt x="1726" y="441"/>
                </a:lnTo>
                <a:close/>
                <a:moveTo>
                  <a:pt x="926" y="815"/>
                </a:moveTo>
                <a:lnTo>
                  <a:pt x="794" y="793"/>
                </a:lnTo>
                <a:lnTo>
                  <a:pt x="944" y="807"/>
                </a:lnTo>
                <a:lnTo>
                  <a:pt x="2720" y="969"/>
                </a:lnTo>
                <a:lnTo>
                  <a:pt x="2720" y="969"/>
                </a:lnTo>
                <a:cubicBezTo>
                  <a:pt x="2641" y="1001"/>
                  <a:pt x="2554" y="1035"/>
                  <a:pt x="2460" y="1070"/>
                </a:cubicBezTo>
                <a:lnTo>
                  <a:pt x="2460" y="1070"/>
                </a:lnTo>
                <a:lnTo>
                  <a:pt x="926" y="815"/>
                </a:lnTo>
                <a:close/>
                <a:moveTo>
                  <a:pt x="91" y="1206"/>
                </a:moveTo>
                <a:lnTo>
                  <a:pt x="0" y="1190"/>
                </a:lnTo>
                <a:lnTo>
                  <a:pt x="103" y="1200"/>
                </a:lnTo>
                <a:lnTo>
                  <a:pt x="1597" y="1337"/>
                </a:lnTo>
                <a:lnTo>
                  <a:pt x="1297" y="1406"/>
                </a:lnTo>
                <a:lnTo>
                  <a:pt x="91" y="1206"/>
                </a:lnTo>
                <a:close/>
              </a:path>
            </a:pathLst>
          </a:custGeom>
          <a:solidFill>
            <a:srgbClr val="4A63A2">
              <a:lumMod val="60000"/>
              <a:lumOff val="4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115" name="Rounded Rectangle 6">
            <a:extLst>
              <a:ext uri="{FF2B5EF4-FFF2-40B4-BE49-F238E27FC236}">
                <a16:creationId xmlns:a16="http://schemas.microsoft.com/office/drawing/2014/main" id="{4D6240D6-B4C1-4155-8335-9CA01BDDA2E8}"/>
              </a:ext>
            </a:extLst>
          </p:cNvPr>
          <p:cNvSpPr/>
          <p:nvPr/>
        </p:nvSpPr>
        <p:spPr>
          <a:xfrm rot="20130930">
            <a:off x="4414434" y="3159498"/>
            <a:ext cx="2144392" cy="135531"/>
          </a:xfrm>
          <a:prstGeom prst="roundRect">
            <a:avLst>
              <a:gd name="adj" fmla="val 50000"/>
            </a:avLst>
          </a:prstGeom>
          <a:solidFill>
            <a:srgbClr val="C4C8CE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6" name="TextBox 29">
            <a:extLst>
              <a:ext uri="{FF2B5EF4-FFF2-40B4-BE49-F238E27FC236}">
                <a16:creationId xmlns:a16="http://schemas.microsoft.com/office/drawing/2014/main" id="{3AB72166-FC11-45C2-BDFA-89548E2E2057}"/>
              </a:ext>
            </a:extLst>
          </p:cNvPr>
          <p:cNvSpPr txBox="1"/>
          <p:nvPr/>
        </p:nvSpPr>
        <p:spPr>
          <a:xfrm>
            <a:off x="1188698" y="4376191"/>
            <a:ext cx="1812803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defTabSz="685846"/>
            <a:r>
              <a:rPr lang="hu-HU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Össze-</a:t>
            </a:r>
            <a:r>
              <a:rPr lang="hu-HU" b="1" dirty="0" err="1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vethetőségi</a:t>
            </a:r>
            <a:endParaRPr lang="hu-HU" b="1" dirty="0">
              <a:solidFill>
                <a:srgbClr val="FFFFFF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  <a:p>
            <a:pPr algn="ctr" defTabSz="685846"/>
            <a:r>
              <a:rPr lang="hu-HU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korlát</a:t>
            </a:r>
            <a:endParaRPr lang="en-US" b="1" dirty="0">
              <a:solidFill>
                <a:srgbClr val="FFFFFF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17" name="TextBox 29">
            <a:extLst>
              <a:ext uri="{FF2B5EF4-FFF2-40B4-BE49-F238E27FC236}">
                <a16:creationId xmlns:a16="http://schemas.microsoft.com/office/drawing/2014/main" id="{26BB9CDE-CAFE-4C66-840A-341F19E2AF43}"/>
              </a:ext>
            </a:extLst>
          </p:cNvPr>
          <p:cNvSpPr txBox="1"/>
          <p:nvPr/>
        </p:nvSpPr>
        <p:spPr>
          <a:xfrm>
            <a:off x="6478138" y="2451202"/>
            <a:ext cx="1812803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defTabSz="685846"/>
            <a:r>
              <a:rPr lang="hu-HU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Kell </a:t>
            </a:r>
          </a:p>
          <a:p>
            <a:pPr algn="ctr" defTabSz="685846"/>
            <a:r>
              <a:rPr lang="hu-HU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új fogalom?</a:t>
            </a:r>
            <a:endParaRPr lang="en-US" b="1" dirty="0">
              <a:solidFill>
                <a:srgbClr val="FFFFFF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18" name="TextBox 29">
            <a:extLst>
              <a:ext uri="{FF2B5EF4-FFF2-40B4-BE49-F238E27FC236}">
                <a16:creationId xmlns:a16="http://schemas.microsoft.com/office/drawing/2014/main" id="{E6EC4135-FD9B-4691-A81D-FE7BB5E4F768}"/>
              </a:ext>
            </a:extLst>
          </p:cNvPr>
          <p:cNvSpPr txBox="1"/>
          <p:nvPr/>
        </p:nvSpPr>
        <p:spPr>
          <a:xfrm>
            <a:off x="6503613" y="4365104"/>
            <a:ext cx="1812803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 defTabSz="685846"/>
            <a:r>
              <a:rPr lang="hu-HU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Összehason-</a:t>
            </a:r>
            <a:r>
              <a:rPr lang="hu-HU" b="1" dirty="0" err="1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lító</a:t>
            </a:r>
            <a:r>
              <a:rPr lang="hu-HU" b="1" dirty="0">
                <a:solidFill>
                  <a:srgbClr val="FFFFFF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indexek problémái</a:t>
            </a:r>
            <a:endParaRPr lang="en-US" b="1" dirty="0">
              <a:solidFill>
                <a:srgbClr val="FFFFFF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04474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19772" y="263785"/>
            <a:ext cx="4572508" cy="936104"/>
          </a:xfrm>
        </p:spPr>
        <p:txBody>
          <a:bodyPr/>
          <a:lstStyle/>
          <a:p>
            <a:pPr algn="ctr"/>
            <a:r>
              <a:rPr lang="hu-HU" dirty="0"/>
              <a:t>Legfontosabb dilemmák</a:t>
            </a:r>
            <a:br>
              <a:rPr lang="hu-HU" dirty="0"/>
            </a:br>
            <a:r>
              <a:rPr lang="hu-HU" dirty="0"/>
              <a:t>fogalmi azonosság</a:t>
            </a:r>
          </a:p>
        </p:txBody>
      </p:sp>
      <p:sp>
        <p:nvSpPr>
          <p:cNvPr id="38" name="Freeform 5">
            <a:extLst>
              <a:ext uri="{FF2B5EF4-FFF2-40B4-BE49-F238E27FC236}">
                <a16:creationId xmlns:a16="http://schemas.microsoft.com/office/drawing/2014/main" id="{A96C5B7B-8E51-407E-A092-8A400D023772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5132573" y="1983665"/>
            <a:ext cx="1787660" cy="2186833"/>
          </a:xfrm>
          <a:custGeom>
            <a:avLst/>
            <a:gdLst>
              <a:gd name="T0" fmla="*/ 10 w 171"/>
              <a:gd name="T1" fmla="*/ 34 h 209"/>
              <a:gd name="T2" fmla="*/ 47 w 171"/>
              <a:gd name="T3" fmla="*/ 88 h 209"/>
              <a:gd name="T4" fmla="*/ 72 w 171"/>
              <a:gd name="T5" fmla="*/ 88 h 209"/>
              <a:gd name="T6" fmla="*/ 73 w 171"/>
              <a:gd name="T7" fmla="*/ 122 h 209"/>
              <a:gd name="T8" fmla="*/ 44 w 171"/>
              <a:gd name="T9" fmla="*/ 122 h 209"/>
              <a:gd name="T10" fmla="*/ 46 w 171"/>
              <a:gd name="T11" fmla="*/ 130 h 209"/>
              <a:gd name="T12" fmla="*/ 44 w 171"/>
              <a:gd name="T13" fmla="*/ 137 h 209"/>
              <a:gd name="T14" fmla="*/ 74 w 171"/>
              <a:gd name="T15" fmla="*/ 137 h 209"/>
              <a:gd name="T16" fmla="*/ 75 w 171"/>
              <a:gd name="T17" fmla="*/ 163 h 209"/>
              <a:gd name="T18" fmla="*/ 130 w 171"/>
              <a:gd name="T19" fmla="*/ 198 h 209"/>
              <a:gd name="T20" fmla="*/ 152 w 171"/>
              <a:gd name="T21" fmla="*/ 176 h 209"/>
              <a:gd name="T22" fmla="*/ 115 w 171"/>
              <a:gd name="T23" fmla="*/ 122 h 209"/>
              <a:gd name="T24" fmla="*/ 89 w 171"/>
              <a:gd name="T25" fmla="*/ 122 h 209"/>
              <a:gd name="T26" fmla="*/ 88 w 171"/>
              <a:gd name="T27" fmla="*/ 88 h 209"/>
              <a:gd name="T28" fmla="*/ 151 w 171"/>
              <a:gd name="T29" fmla="*/ 88 h 209"/>
              <a:gd name="T30" fmla="*/ 151 w 171"/>
              <a:gd name="T31" fmla="*/ 100 h 209"/>
              <a:gd name="T32" fmla="*/ 171 w 171"/>
              <a:gd name="T33" fmla="*/ 80 h 209"/>
              <a:gd name="T34" fmla="*/ 151 w 171"/>
              <a:gd name="T35" fmla="*/ 61 h 209"/>
              <a:gd name="T36" fmla="*/ 151 w 171"/>
              <a:gd name="T37" fmla="*/ 72 h 209"/>
              <a:gd name="T38" fmla="*/ 88 w 171"/>
              <a:gd name="T39" fmla="*/ 72 h 209"/>
              <a:gd name="T40" fmla="*/ 86 w 171"/>
              <a:gd name="T41" fmla="*/ 47 h 209"/>
              <a:gd name="T42" fmla="*/ 31 w 171"/>
              <a:gd name="T43" fmla="*/ 12 h 209"/>
              <a:gd name="T44" fmla="*/ 10 w 171"/>
              <a:gd name="T45" fmla="*/ 34 h 209"/>
              <a:gd name="T46" fmla="*/ 90 w 171"/>
              <a:gd name="T47" fmla="*/ 137 h 209"/>
              <a:gd name="T48" fmla="*/ 114 w 171"/>
              <a:gd name="T49" fmla="*/ 138 h 209"/>
              <a:gd name="T50" fmla="*/ 137 w 171"/>
              <a:gd name="T51" fmla="*/ 171 h 209"/>
              <a:gd name="T52" fmla="*/ 124 w 171"/>
              <a:gd name="T53" fmla="*/ 184 h 209"/>
              <a:gd name="T54" fmla="*/ 91 w 171"/>
              <a:gd name="T55" fmla="*/ 161 h 209"/>
              <a:gd name="T56" fmla="*/ 90 w 171"/>
              <a:gd name="T57" fmla="*/ 137 h 209"/>
              <a:gd name="T58" fmla="*/ 72 w 171"/>
              <a:gd name="T59" fmla="*/ 72 h 209"/>
              <a:gd name="T60" fmla="*/ 48 w 171"/>
              <a:gd name="T61" fmla="*/ 72 h 209"/>
              <a:gd name="T62" fmla="*/ 25 w 171"/>
              <a:gd name="T63" fmla="*/ 39 h 209"/>
              <a:gd name="T64" fmla="*/ 37 w 171"/>
              <a:gd name="T65" fmla="*/ 26 h 209"/>
              <a:gd name="T66" fmla="*/ 71 w 171"/>
              <a:gd name="T67" fmla="*/ 48 h 209"/>
              <a:gd name="T68" fmla="*/ 72 w 171"/>
              <a:gd name="T69" fmla="*/ 7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1" h="209">
                <a:moveTo>
                  <a:pt x="10" y="34"/>
                </a:moveTo>
                <a:cubicBezTo>
                  <a:pt x="0" y="62"/>
                  <a:pt x="20" y="86"/>
                  <a:pt x="47" y="88"/>
                </a:cubicBezTo>
                <a:cubicBezTo>
                  <a:pt x="49" y="88"/>
                  <a:pt x="59" y="88"/>
                  <a:pt x="72" y="88"/>
                </a:cubicBezTo>
                <a:cubicBezTo>
                  <a:pt x="73" y="99"/>
                  <a:pt x="73" y="110"/>
                  <a:pt x="73" y="122"/>
                </a:cubicBezTo>
                <a:cubicBezTo>
                  <a:pt x="58" y="121"/>
                  <a:pt x="60" y="121"/>
                  <a:pt x="44" y="122"/>
                </a:cubicBezTo>
                <a:cubicBezTo>
                  <a:pt x="44" y="124"/>
                  <a:pt x="46" y="127"/>
                  <a:pt x="46" y="130"/>
                </a:cubicBezTo>
                <a:cubicBezTo>
                  <a:pt x="46" y="132"/>
                  <a:pt x="44" y="135"/>
                  <a:pt x="44" y="137"/>
                </a:cubicBezTo>
                <a:cubicBezTo>
                  <a:pt x="60" y="137"/>
                  <a:pt x="58" y="137"/>
                  <a:pt x="74" y="137"/>
                </a:cubicBezTo>
                <a:cubicBezTo>
                  <a:pt x="74" y="151"/>
                  <a:pt x="75" y="160"/>
                  <a:pt x="75" y="163"/>
                </a:cubicBezTo>
                <a:cubicBezTo>
                  <a:pt x="78" y="190"/>
                  <a:pt x="103" y="209"/>
                  <a:pt x="130" y="198"/>
                </a:cubicBezTo>
                <a:cubicBezTo>
                  <a:pt x="141" y="194"/>
                  <a:pt x="148" y="186"/>
                  <a:pt x="152" y="176"/>
                </a:cubicBezTo>
                <a:cubicBezTo>
                  <a:pt x="162" y="148"/>
                  <a:pt x="142" y="124"/>
                  <a:pt x="115" y="122"/>
                </a:cubicBezTo>
                <a:cubicBezTo>
                  <a:pt x="112" y="122"/>
                  <a:pt x="102" y="122"/>
                  <a:pt x="89" y="122"/>
                </a:cubicBezTo>
                <a:cubicBezTo>
                  <a:pt x="89" y="111"/>
                  <a:pt x="89" y="100"/>
                  <a:pt x="88" y="88"/>
                </a:cubicBezTo>
                <a:cubicBezTo>
                  <a:pt x="88" y="88"/>
                  <a:pt x="140" y="88"/>
                  <a:pt x="151" y="88"/>
                </a:cubicBezTo>
                <a:cubicBezTo>
                  <a:pt x="151" y="100"/>
                  <a:pt x="151" y="100"/>
                  <a:pt x="151" y="100"/>
                </a:cubicBezTo>
                <a:cubicBezTo>
                  <a:pt x="171" y="80"/>
                  <a:pt x="171" y="80"/>
                  <a:pt x="171" y="80"/>
                </a:cubicBezTo>
                <a:cubicBezTo>
                  <a:pt x="151" y="61"/>
                  <a:pt x="151" y="61"/>
                  <a:pt x="151" y="61"/>
                </a:cubicBezTo>
                <a:cubicBezTo>
                  <a:pt x="151" y="72"/>
                  <a:pt x="151" y="72"/>
                  <a:pt x="151" y="72"/>
                </a:cubicBezTo>
                <a:cubicBezTo>
                  <a:pt x="135" y="72"/>
                  <a:pt x="103" y="72"/>
                  <a:pt x="88" y="72"/>
                </a:cubicBezTo>
                <a:cubicBezTo>
                  <a:pt x="87" y="59"/>
                  <a:pt x="87" y="49"/>
                  <a:pt x="86" y="47"/>
                </a:cubicBezTo>
                <a:cubicBezTo>
                  <a:pt x="84" y="20"/>
                  <a:pt x="59" y="0"/>
                  <a:pt x="31" y="12"/>
                </a:cubicBezTo>
                <a:cubicBezTo>
                  <a:pt x="21" y="16"/>
                  <a:pt x="14" y="23"/>
                  <a:pt x="10" y="34"/>
                </a:cubicBezTo>
                <a:close/>
                <a:moveTo>
                  <a:pt x="90" y="137"/>
                </a:moveTo>
                <a:cubicBezTo>
                  <a:pt x="102" y="138"/>
                  <a:pt x="111" y="138"/>
                  <a:pt x="114" y="138"/>
                </a:cubicBezTo>
                <a:cubicBezTo>
                  <a:pt x="131" y="139"/>
                  <a:pt x="143" y="153"/>
                  <a:pt x="137" y="171"/>
                </a:cubicBezTo>
                <a:cubicBezTo>
                  <a:pt x="134" y="177"/>
                  <a:pt x="131" y="181"/>
                  <a:pt x="124" y="184"/>
                </a:cubicBezTo>
                <a:cubicBezTo>
                  <a:pt x="107" y="190"/>
                  <a:pt x="93" y="179"/>
                  <a:pt x="91" y="161"/>
                </a:cubicBezTo>
                <a:cubicBezTo>
                  <a:pt x="91" y="159"/>
                  <a:pt x="90" y="150"/>
                  <a:pt x="90" y="137"/>
                </a:cubicBezTo>
                <a:close/>
                <a:moveTo>
                  <a:pt x="72" y="72"/>
                </a:moveTo>
                <a:cubicBezTo>
                  <a:pt x="60" y="72"/>
                  <a:pt x="51" y="72"/>
                  <a:pt x="48" y="72"/>
                </a:cubicBezTo>
                <a:cubicBezTo>
                  <a:pt x="31" y="71"/>
                  <a:pt x="19" y="56"/>
                  <a:pt x="25" y="39"/>
                </a:cubicBezTo>
                <a:cubicBezTo>
                  <a:pt x="27" y="33"/>
                  <a:pt x="31" y="29"/>
                  <a:pt x="37" y="26"/>
                </a:cubicBezTo>
                <a:cubicBezTo>
                  <a:pt x="54" y="19"/>
                  <a:pt x="69" y="31"/>
                  <a:pt x="71" y="48"/>
                </a:cubicBezTo>
                <a:cubicBezTo>
                  <a:pt x="71" y="51"/>
                  <a:pt x="71" y="60"/>
                  <a:pt x="72" y="72"/>
                </a:cubicBezTo>
                <a:close/>
              </a:path>
            </a:pathLst>
          </a:custGeom>
          <a:solidFill>
            <a:srgbClr val="27AC9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A4DC6AD9-DA2A-4CBA-A99E-38CB92E967CF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010385" y="2507327"/>
            <a:ext cx="1694112" cy="2185552"/>
          </a:xfrm>
          <a:custGeom>
            <a:avLst/>
            <a:gdLst>
              <a:gd name="T0" fmla="*/ 10 w 162"/>
              <a:gd name="T1" fmla="*/ 33 h 209"/>
              <a:gd name="T2" fmla="*/ 47 w 162"/>
              <a:gd name="T3" fmla="*/ 87 h 209"/>
              <a:gd name="T4" fmla="*/ 72 w 162"/>
              <a:gd name="T5" fmla="*/ 87 h 209"/>
              <a:gd name="T6" fmla="*/ 73 w 162"/>
              <a:gd name="T7" fmla="*/ 121 h 209"/>
              <a:gd name="T8" fmla="*/ 44 w 162"/>
              <a:gd name="T9" fmla="*/ 121 h 209"/>
              <a:gd name="T10" fmla="*/ 46 w 162"/>
              <a:gd name="T11" fmla="*/ 129 h 209"/>
              <a:gd name="T12" fmla="*/ 44 w 162"/>
              <a:gd name="T13" fmla="*/ 137 h 209"/>
              <a:gd name="T14" fmla="*/ 74 w 162"/>
              <a:gd name="T15" fmla="*/ 137 h 209"/>
              <a:gd name="T16" fmla="*/ 75 w 162"/>
              <a:gd name="T17" fmla="*/ 162 h 209"/>
              <a:gd name="T18" fmla="*/ 130 w 162"/>
              <a:gd name="T19" fmla="*/ 197 h 209"/>
              <a:gd name="T20" fmla="*/ 151 w 162"/>
              <a:gd name="T21" fmla="*/ 175 h 209"/>
              <a:gd name="T22" fmla="*/ 115 w 162"/>
              <a:gd name="T23" fmla="*/ 121 h 209"/>
              <a:gd name="T24" fmla="*/ 89 w 162"/>
              <a:gd name="T25" fmla="*/ 121 h 209"/>
              <a:gd name="T26" fmla="*/ 88 w 162"/>
              <a:gd name="T27" fmla="*/ 87 h 209"/>
              <a:gd name="T28" fmla="*/ 119 w 162"/>
              <a:gd name="T29" fmla="*/ 87 h 209"/>
              <a:gd name="T30" fmla="*/ 121 w 162"/>
              <a:gd name="T31" fmla="*/ 80 h 209"/>
              <a:gd name="T32" fmla="*/ 119 w 162"/>
              <a:gd name="T33" fmla="*/ 72 h 209"/>
              <a:gd name="T34" fmla="*/ 88 w 162"/>
              <a:gd name="T35" fmla="*/ 72 h 209"/>
              <a:gd name="T36" fmla="*/ 86 w 162"/>
              <a:gd name="T37" fmla="*/ 46 h 209"/>
              <a:gd name="T38" fmla="*/ 31 w 162"/>
              <a:gd name="T39" fmla="*/ 11 h 209"/>
              <a:gd name="T40" fmla="*/ 10 w 162"/>
              <a:gd name="T41" fmla="*/ 33 h 209"/>
              <a:gd name="T42" fmla="*/ 90 w 162"/>
              <a:gd name="T43" fmla="*/ 137 h 209"/>
              <a:gd name="T44" fmla="*/ 113 w 162"/>
              <a:gd name="T45" fmla="*/ 137 h 209"/>
              <a:gd name="T46" fmla="*/ 137 w 162"/>
              <a:gd name="T47" fmla="*/ 170 h 209"/>
              <a:gd name="T48" fmla="*/ 124 w 162"/>
              <a:gd name="T49" fmla="*/ 183 h 209"/>
              <a:gd name="T50" fmla="*/ 91 w 162"/>
              <a:gd name="T51" fmla="*/ 161 h 209"/>
              <a:gd name="T52" fmla="*/ 90 w 162"/>
              <a:gd name="T53" fmla="*/ 137 h 209"/>
              <a:gd name="T54" fmla="*/ 72 w 162"/>
              <a:gd name="T55" fmla="*/ 72 h 209"/>
              <a:gd name="T56" fmla="*/ 48 w 162"/>
              <a:gd name="T57" fmla="*/ 71 h 209"/>
              <a:gd name="T58" fmla="*/ 25 w 162"/>
              <a:gd name="T59" fmla="*/ 38 h 209"/>
              <a:gd name="T60" fmla="*/ 37 w 162"/>
              <a:gd name="T61" fmla="*/ 25 h 209"/>
              <a:gd name="T62" fmla="*/ 71 w 162"/>
              <a:gd name="T63" fmla="*/ 48 h 209"/>
              <a:gd name="T64" fmla="*/ 72 w 162"/>
              <a:gd name="T65" fmla="*/ 7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2" h="209">
                <a:moveTo>
                  <a:pt x="10" y="33"/>
                </a:moveTo>
                <a:cubicBezTo>
                  <a:pt x="0" y="61"/>
                  <a:pt x="20" y="85"/>
                  <a:pt x="47" y="87"/>
                </a:cubicBezTo>
                <a:cubicBezTo>
                  <a:pt x="49" y="87"/>
                  <a:pt x="59" y="87"/>
                  <a:pt x="72" y="87"/>
                </a:cubicBezTo>
                <a:cubicBezTo>
                  <a:pt x="73" y="98"/>
                  <a:pt x="73" y="110"/>
                  <a:pt x="73" y="121"/>
                </a:cubicBezTo>
                <a:cubicBezTo>
                  <a:pt x="57" y="121"/>
                  <a:pt x="60" y="121"/>
                  <a:pt x="44" y="121"/>
                </a:cubicBezTo>
                <a:cubicBezTo>
                  <a:pt x="44" y="123"/>
                  <a:pt x="46" y="126"/>
                  <a:pt x="46" y="129"/>
                </a:cubicBezTo>
                <a:cubicBezTo>
                  <a:pt x="46" y="131"/>
                  <a:pt x="44" y="134"/>
                  <a:pt x="44" y="137"/>
                </a:cubicBezTo>
                <a:cubicBezTo>
                  <a:pt x="60" y="137"/>
                  <a:pt x="58" y="137"/>
                  <a:pt x="74" y="137"/>
                </a:cubicBezTo>
                <a:cubicBezTo>
                  <a:pt x="74" y="150"/>
                  <a:pt x="75" y="160"/>
                  <a:pt x="75" y="162"/>
                </a:cubicBezTo>
                <a:cubicBezTo>
                  <a:pt x="78" y="189"/>
                  <a:pt x="102" y="209"/>
                  <a:pt x="130" y="197"/>
                </a:cubicBezTo>
                <a:cubicBezTo>
                  <a:pt x="141" y="193"/>
                  <a:pt x="148" y="186"/>
                  <a:pt x="151" y="175"/>
                </a:cubicBezTo>
                <a:cubicBezTo>
                  <a:pt x="162" y="147"/>
                  <a:pt x="142" y="123"/>
                  <a:pt x="115" y="121"/>
                </a:cubicBezTo>
                <a:cubicBezTo>
                  <a:pt x="112" y="121"/>
                  <a:pt x="102" y="121"/>
                  <a:pt x="89" y="121"/>
                </a:cubicBezTo>
                <a:cubicBezTo>
                  <a:pt x="89" y="110"/>
                  <a:pt x="88" y="99"/>
                  <a:pt x="88" y="87"/>
                </a:cubicBezTo>
                <a:cubicBezTo>
                  <a:pt x="88" y="87"/>
                  <a:pt x="115" y="87"/>
                  <a:pt x="119" y="87"/>
                </a:cubicBezTo>
                <a:cubicBezTo>
                  <a:pt x="119" y="85"/>
                  <a:pt x="121" y="82"/>
                  <a:pt x="121" y="80"/>
                </a:cubicBezTo>
                <a:cubicBezTo>
                  <a:pt x="121" y="77"/>
                  <a:pt x="119" y="74"/>
                  <a:pt x="119" y="72"/>
                </a:cubicBezTo>
                <a:cubicBezTo>
                  <a:pt x="103" y="72"/>
                  <a:pt x="104" y="72"/>
                  <a:pt x="88" y="72"/>
                </a:cubicBezTo>
                <a:cubicBezTo>
                  <a:pt x="87" y="58"/>
                  <a:pt x="87" y="49"/>
                  <a:pt x="86" y="46"/>
                </a:cubicBezTo>
                <a:cubicBezTo>
                  <a:pt x="84" y="19"/>
                  <a:pt x="59" y="0"/>
                  <a:pt x="31" y="11"/>
                </a:cubicBezTo>
                <a:cubicBezTo>
                  <a:pt x="21" y="15"/>
                  <a:pt x="14" y="22"/>
                  <a:pt x="10" y="33"/>
                </a:cubicBezTo>
                <a:close/>
                <a:moveTo>
                  <a:pt x="90" y="137"/>
                </a:moveTo>
                <a:cubicBezTo>
                  <a:pt x="102" y="137"/>
                  <a:pt x="111" y="137"/>
                  <a:pt x="113" y="137"/>
                </a:cubicBezTo>
                <a:cubicBezTo>
                  <a:pt x="131" y="138"/>
                  <a:pt x="143" y="152"/>
                  <a:pt x="137" y="170"/>
                </a:cubicBezTo>
                <a:cubicBezTo>
                  <a:pt x="134" y="176"/>
                  <a:pt x="130" y="180"/>
                  <a:pt x="124" y="183"/>
                </a:cubicBezTo>
                <a:cubicBezTo>
                  <a:pt x="107" y="190"/>
                  <a:pt x="93" y="178"/>
                  <a:pt x="91" y="161"/>
                </a:cubicBezTo>
                <a:cubicBezTo>
                  <a:pt x="91" y="158"/>
                  <a:pt x="90" y="149"/>
                  <a:pt x="90" y="137"/>
                </a:cubicBezTo>
                <a:close/>
                <a:moveTo>
                  <a:pt x="72" y="72"/>
                </a:moveTo>
                <a:cubicBezTo>
                  <a:pt x="60" y="71"/>
                  <a:pt x="51" y="71"/>
                  <a:pt x="48" y="71"/>
                </a:cubicBezTo>
                <a:cubicBezTo>
                  <a:pt x="31" y="70"/>
                  <a:pt x="19" y="56"/>
                  <a:pt x="25" y="38"/>
                </a:cubicBezTo>
                <a:cubicBezTo>
                  <a:pt x="27" y="32"/>
                  <a:pt x="31" y="28"/>
                  <a:pt x="37" y="25"/>
                </a:cubicBezTo>
                <a:cubicBezTo>
                  <a:pt x="54" y="19"/>
                  <a:pt x="69" y="30"/>
                  <a:pt x="71" y="48"/>
                </a:cubicBezTo>
                <a:cubicBezTo>
                  <a:pt x="71" y="50"/>
                  <a:pt x="71" y="59"/>
                  <a:pt x="72" y="72"/>
                </a:cubicBezTo>
                <a:close/>
              </a:path>
            </a:pathLst>
          </a:custGeom>
          <a:solidFill>
            <a:srgbClr val="1BB1EC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40" name="Freeform 7">
            <a:extLst>
              <a:ext uri="{FF2B5EF4-FFF2-40B4-BE49-F238E27FC236}">
                <a16:creationId xmlns:a16="http://schemas.microsoft.com/office/drawing/2014/main" id="{DA200B53-92E2-4451-954A-9D5192934F0D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6774145" y="3019466"/>
            <a:ext cx="1694112" cy="2186833"/>
          </a:xfrm>
          <a:custGeom>
            <a:avLst/>
            <a:gdLst>
              <a:gd name="T0" fmla="*/ 10 w 162"/>
              <a:gd name="T1" fmla="*/ 33 h 209"/>
              <a:gd name="T2" fmla="*/ 47 w 162"/>
              <a:gd name="T3" fmla="*/ 87 h 209"/>
              <a:gd name="T4" fmla="*/ 72 w 162"/>
              <a:gd name="T5" fmla="*/ 88 h 209"/>
              <a:gd name="T6" fmla="*/ 73 w 162"/>
              <a:gd name="T7" fmla="*/ 121 h 209"/>
              <a:gd name="T8" fmla="*/ 44 w 162"/>
              <a:gd name="T9" fmla="*/ 121 h 209"/>
              <a:gd name="T10" fmla="*/ 46 w 162"/>
              <a:gd name="T11" fmla="*/ 129 h 209"/>
              <a:gd name="T12" fmla="*/ 44 w 162"/>
              <a:gd name="T13" fmla="*/ 137 h 209"/>
              <a:gd name="T14" fmla="*/ 74 w 162"/>
              <a:gd name="T15" fmla="*/ 137 h 209"/>
              <a:gd name="T16" fmla="*/ 75 w 162"/>
              <a:gd name="T17" fmla="*/ 162 h 209"/>
              <a:gd name="T18" fmla="*/ 130 w 162"/>
              <a:gd name="T19" fmla="*/ 198 h 209"/>
              <a:gd name="T20" fmla="*/ 151 w 162"/>
              <a:gd name="T21" fmla="*/ 175 h 209"/>
              <a:gd name="T22" fmla="*/ 114 w 162"/>
              <a:gd name="T23" fmla="*/ 121 h 209"/>
              <a:gd name="T24" fmla="*/ 89 w 162"/>
              <a:gd name="T25" fmla="*/ 121 h 209"/>
              <a:gd name="T26" fmla="*/ 88 w 162"/>
              <a:gd name="T27" fmla="*/ 88 h 209"/>
              <a:gd name="T28" fmla="*/ 117 w 162"/>
              <a:gd name="T29" fmla="*/ 88 h 209"/>
              <a:gd name="T30" fmla="*/ 119 w 162"/>
              <a:gd name="T31" fmla="*/ 80 h 209"/>
              <a:gd name="T32" fmla="*/ 117 w 162"/>
              <a:gd name="T33" fmla="*/ 72 h 209"/>
              <a:gd name="T34" fmla="*/ 87 w 162"/>
              <a:gd name="T35" fmla="*/ 72 h 209"/>
              <a:gd name="T36" fmla="*/ 86 w 162"/>
              <a:gd name="T37" fmla="*/ 46 h 209"/>
              <a:gd name="T38" fmla="*/ 31 w 162"/>
              <a:gd name="T39" fmla="*/ 11 h 209"/>
              <a:gd name="T40" fmla="*/ 10 w 162"/>
              <a:gd name="T41" fmla="*/ 33 h 209"/>
              <a:gd name="T42" fmla="*/ 90 w 162"/>
              <a:gd name="T43" fmla="*/ 137 h 209"/>
              <a:gd name="T44" fmla="*/ 113 w 162"/>
              <a:gd name="T45" fmla="*/ 137 h 209"/>
              <a:gd name="T46" fmla="*/ 136 w 162"/>
              <a:gd name="T47" fmla="*/ 170 h 209"/>
              <a:gd name="T48" fmla="*/ 124 w 162"/>
              <a:gd name="T49" fmla="*/ 183 h 209"/>
              <a:gd name="T50" fmla="*/ 91 w 162"/>
              <a:gd name="T51" fmla="*/ 161 h 209"/>
              <a:gd name="T52" fmla="*/ 90 w 162"/>
              <a:gd name="T53" fmla="*/ 137 h 209"/>
              <a:gd name="T54" fmla="*/ 72 w 162"/>
              <a:gd name="T55" fmla="*/ 72 h 209"/>
              <a:gd name="T56" fmla="*/ 48 w 162"/>
              <a:gd name="T57" fmla="*/ 71 h 209"/>
              <a:gd name="T58" fmla="*/ 25 w 162"/>
              <a:gd name="T59" fmla="*/ 39 h 209"/>
              <a:gd name="T60" fmla="*/ 37 w 162"/>
              <a:gd name="T61" fmla="*/ 26 h 209"/>
              <a:gd name="T62" fmla="*/ 70 w 162"/>
              <a:gd name="T63" fmla="*/ 48 h 209"/>
              <a:gd name="T64" fmla="*/ 72 w 162"/>
              <a:gd name="T65" fmla="*/ 7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2" h="209">
                <a:moveTo>
                  <a:pt x="10" y="33"/>
                </a:moveTo>
                <a:cubicBezTo>
                  <a:pt x="0" y="61"/>
                  <a:pt x="20" y="85"/>
                  <a:pt x="47" y="87"/>
                </a:cubicBezTo>
                <a:cubicBezTo>
                  <a:pt x="49" y="87"/>
                  <a:pt x="59" y="88"/>
                  <a:pt x="72" y="88"/>
                </a:cubicBezTo>
                <a:cubicBezTo>
                  <a:pt x="72" y="99"/>
                  <a:pt x="73" y="110"/>
                  <a:pt x="73" y="121"/>
                </a:cubicBezTo>
                <a:cubicBezTo>
                  <a:pt x="57" y="121"/>
                  <a:pt x="60" y="121"/>
                  <a:pt x="44" y="121"/>
                </a:cubicBezTo>
                <a:cubicBezTo>
                  <a:pt x="44" y="124"/>
                  <a:pt x="46" y="126"/>
                  <a:pt x="46" y="129"/>
                </a:cubicBezTo>
                <a:cubicBezTo>
                  <a:pt x="46" y="132"/>
                  <a:pt x="44" y="134"/>
                  <a:pt x="44" y="137"/>
                </a:cubicBezTo>
                <a:cubicBezTo>
                  <a:pt x="60" y="137"/>
                  <a:pt x="58" y="137"/>
                  <a:pt x="74" y="137"/>
                </a:cubicBezTo>
                <a:cubicBezTo>
                  <a:pt x="74" y="150"/>
                  <a:pt x="75" y="160"/>
                  <a:pt x="75" y="162"/>
                </a:cubicBezTo>
                <a:cubicBezTo>
                  <a:pt x="78" y="190"/>
                  <a:pt x="102" y="209"/>
                  <a:pt x="130" y="198"/>
                </a:cubicBezTo>
                <a:cubicBezTo>
                  <a:pt x="140" y="193"/>
                  <a:pt x="148" y="186"/>
                  <a:pt x="151" y="175"/>
                </a:cubicBezTo>
                <a:cubicBezTo>
                  <a:pt x="162" y="147"/>
                  <a:pt x="142" y="123"/>
                  <a:pt x="114" y="121"/>
                </a:cubicBezTo>
                <a:cubicBezTo>
                  <a:pt x="112" y="121"/>
                  <a:pt x="102" y="121"/>
                  <a:pt x="89" y="121"/>
                </a:cubicBezTo>
                <a:cubicBezTo>
                  <a:pt x="89" y="110"/>
                  <a:pt x="88" y="99"/>
                  <a:pt x="88" y="88"/>
                </a:cubicBezTo>
                <a:cubicBezTo>
                  <a:pt x="88" y="88"/>
                  <a:pt x="115" y="88"/>
                  <a:pt x="117" y="88"/>
                </a:cubicBezTo>
                <a:cubicBezTo>
                  <a:pt x="117" y="85"/>
                  <a:pt x="119" y="82"/>
                  <a:pt x="119" y="80"/>
                </a:cubicBezTo>
                <a:cubicBezTo>
                  <a:pt x="119" y="77"/>
                  <a:pt x="117" y="74"/>
                  <a:pt x="117" y="72"/>
                </a:cubicBezTo>
                <a:cubicBezTo>
                  <a:pt x="101" y="72"/>
                  <a:pt x="104" y="72"/>
                  <a:pt x="87" y="72"/>
                </a:cubicBezTo>
                <a:cubicBezTo>
                  <a:pt x="87" y="59"/>
                  <a:pt x="87" y="49"/>
                  <a:pt x="86" y="46"/>
                </a:cubicBezTo>
                <a:cubicBezTo>
                  <a:pt x="84" y="19"/>
                  <a:pt x="59" y="0"/>
                  <a:pt x="31" y="11"/>
                </a:cubicBezTo>
                <a:cubicBezTo>
                  <a:pt x="21" y="15"/>
                  <a:pt x="14" y="23"/>
                  <a:pt x="10" y="33"/>
                </a:cubicBezTo>
                <a:close/>
                <a:moveTo>
                  <a:pt x="90" y="137"/>
                </a:moveTo>
                <a:cubicBezTo>
                  <a:pt x="102" y="137"/>
                  <a:pt x="111" y="137"/>
                  <a:pt x="113" y="137"/>
                </a:cubicBezTo>
                <a:cubicBezTo>
                  <a:pt x="131" y="139"/>
                  <a:pt x="143" y="153"/>
                  <a:pt x="136" y="170"/>
                </a:cubicBezTo>
                <a:cubicBezTo>
                  <a:pt x="134" y="176"/>
                  <a:pt x="130" y="180"/>
                  <a:pt x="124" y="183"/>
                </a:cubicBezTo>
                <a:cubicBezTo>
                  <a:pt x="107" y="190"/>
                  <a:pt x="93" y="178"/>
                  <a:pt x="91" y="161"/>
                </a:cubicBezTo>
                <a:cubicBezTo>
                  <a:pt x="90" y="158"/>
                  <a:pt x="90" y="149"/>
                  <a:pt x="90" y="137"/>
                </a:cubicBezTo>
                <a:close/>
                <a:moveTo>
                  <a:pt x="72" y="72"/>
                </a:moveTo>
                <a:cubicBezTo>
                  <a:pt x="59" y="72"/>
                  <a:pt x="50" y="72"/>
                  <a:pt x="48" y="71"/>
                </a:cubicBezTo>
                <a:cubicBezTo>
                  <a:pt x="30" y="70"/>
                  <a:pt x="18" y="56"/>
                  <a:pt x="25" y="39"/>
                </a:cubicBezTo>
                <a:cubicBezTo>
                  <a:pt x="27" y="32"/>
                  <a:pt x="31" y="28"/>
                  <a:pt x="37" y="26"/>
                </a:cubicBezTo>
                <a:cubicBezTo>
                  <a:pt x="54" y="19"/>
                  <a:pt x="69" y="30"/>
                  <a:pt x="70" y="48"/>
                </a:cubicBezTo>
                <a:cubicBezTo>
                  <a:pt x="71" y="50"/>
                  <a:pt x="71" y="60"/>
                  <a:pt x="72" y="72"/>
                </a:cubicBezTo>
                <a:close/>
              </a:path>
            </a:pathLst>
          </a:custGeom>
          <a:solidFill>
            <a:srgbClr val="0A67D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41" name="Freeform 8">
            <a:extLst>
              <a:ext uri="{FF2B5EF4-FFF2-40B4-BE49-F238E27FC236}">
                <a16:creationId xmlns:a16="http://schemas.microsoft.com/office/drawing/2014/main" id="{6465E110-82C3-4716-A688-EE27FD27B1E2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7558408" y="3532885"/>
            <a:ext cx="1694112" cy="2185552"/>
          </a:xfrm>
          <a:custGeom>
            <a:avLst/>
            <a:gdLst>
              <a:gd name="T0" fmla="*/ 10 w 162"/>
              <a:gd name="T1" fmla="*/ 33 h 209"/>
              <a:gd name="T2" fmla="*/ 47 w 162"/>
              <a:gd name="T3" fmla="*/ 87 h 209"/>
              <a:gd name="T4" fmla="*/ 73 w 162"/>
              <a:gd name="T5" fmla="*/ 88 h 209"/>
              <a:gd name="T6" fmla="*/ 74 w 162"/>
              <a:gd name="T7" fmla="*/ 121 h 209"/>
              <a:gd name="T8" fmla="*/ 8 w 162"/>
              <a:gd name="T9" fmla="*/ 121 h 209"/>
              <a:gd name="T10" fmla="*/ 8 w 162"/>
              <a:gd name="T11" fmla="*/ 137 h 209"/>
              <a:gd name="T12" fmla="*/ 74 w 162"/>
              <a:gd name="T13" fmla="*/ 137 h 209"/>
              <a:gd name="T14" fmla="*/ 76 w 162"/>
              <a:gd name="T15" fmla="*/ 163 h 209"/>
              <a:gd name="T16" fmla="*/ 131 w 162"/>
              <a:gd name="T17" fmla="*/ 198 h 209"/>
              <a:gd name="T18" fmla="*/ 152 w 162"/>
              <a:gd name="T19" fmla="*/ 176 h 209"/>
              <a:gd name="T20" fmla="*/ 115 w 162"/>
              <a:gd name="T21" fmla="*/ 122 h 209"/>
              <a:gd name="T22" fmla="*/ 90 w 162"/>
              <a:gd name="T23" fmla="*/ 121 h 209"/>
              <a:gd name="T24" fmla="*/ 89 w 162"/>
              <a:gd name="T25" fmla="*/ 88 h 209"/>
              <a:gd name="T26" fmla="*/ 119 w 162"/>
              <a:gd name="T27" fmla="*/ 88 h 209"/>
              <a:gd name="T28" fmla="*/ 121 w 162"/>
              <a:gd name="T29" fmla="*/ 80 h 209"/>
              <a:gd name="T30" fmla="*/ 119 w 162"/>
              <a:gd name="T31" fmla="*/ 72 h 209"/>
              <a:gd name="T32" fmla="*/ 88 w 162"/>
              <a:gd name="T33" fmla="*/ 72 h 209"/>
              <a:gd name="T34" fmla="*/ 87 w 162"/>
              <a:gd name="T35" fmla="*/ 46 h 209"/>
              <a:gd name="T36" fmla="*/ 32 w 162"/>
              <a:gd name="T37" fmla="*/ 11 h 209"/>
              <a:gd name="T38" fmla="*/ 10 w 162"/>
              <a:gd name="T39" fmla="*/ 33 h 209"/>
              <a:gd name="T40" fmla="*/ 90 w 162"/>
              <a:gd name="T41" fmla="*/ 137 h 209"/>
              <a:gd name="T42" fmla="*/ 114 w 162"/>
              <a:gd name="T43" fmla="*/ 137 h 209"/>
              <a:gd name="T44" fmla="*/ 137 w 162"/>
              <a:gd name="T45" fmla="*/ 170 h 209"/>
              <a:gd name="T46" fmla="*/ 125 w 162"/>
              <a:gd name="T47" fmla="*/ 183 h 209"/>
              <a:gd name="T48" fmla="*/ 91 w 162"/>
              <a:gd name="T49" fmla="*/ 161 h 209"/>
              <a:gd name="T50" fmla="*/ 90 w 162"/>
              <a:gd name="T51" fmla="*/ 137 h 209"/>
              <a:gd name="T52" fmla="*/ 72 w 162"/>
              <a:gd name="T53" fmla="*/ 72 h 209"/>
              <a:gd name="T54" fmla="*/ 48 w 162"/>
              <a:gd name="T55" fmla="*/ 72 h 209"/>
              <a:gd name="T56" fmla="*/ 25 w 162"/>
              <a:gd name="T57" fmla="*/ 39 h 209"/>
              <a:gd name="T58" fmla="*/ 38 w 162"/>
              <a:gd name="T59" fmla="*/ 26 h 209"/>
              <a:gd name="T60" fmla="*/ 71 w 162"/>
              <a:gd name="T61" fmla="*/ 48 h 209"/>
              <a:gd name="T62" fmla="*/ 72 w 162"/>
              <a:gd name="T63" fmla="*/ 7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62" h="209">
                <a:moveTo>
                  <a:pt x="10" y="33"/>
                </a:moveTo>
                <a:cubicBezTo>
                  <a:pt x="0" y="61"/>
                  <a:pt x="20" y="85"/>
                  <a:pt x="47" y="87"/>
                </a:cubicBezTo>
                <a:cubicBezTo>
                  <a:pt x="50" y="88"/>
                  <a:pt x="60" y="88"/>
                  <a:pt x="73" y="88"/>
                </a:cubicBezTo>
                <a:cubicBezTo>
                  <a:pt x="73" y="99"/>
                  <a:pt x="73" y="110"/>
                  <a:pt x="74" y="121"/>
                </a:cubicBezTo>
                <a:cubicBezTo>
                  <a:pt x="58" y="121"/>
                  <a:pt x="24" y="121"/>
                  <a:pt x="8" y="121"/>
                </a:cubicBezTo>
                <a:cubicBezTo>
                  <a:pt x="8" y="126"/>
                  <a:pt x="8" y="132"/>
                  <a:pt x="8" y="137"/>
                </a:cubicBezTo>
                <a:cubicBezTo>
                  <a:pt x="24" y="137"/>
                  <a:pt x="58" y="137"/>
                  <a:pt x="74" y="137"/>
                </a:cubicBezTo>
                <a:cubicBezTo>
                  <a:pt x="75" y="150"/>
                  <a:pt x="75" y="160"/>
                  <a:pt x="76" y="163"/>
                </a:cubicBezTo>
                <a:cubicBezTo>
                  <a:pt x="78" y="190"/>
                  <a:pt x="103" y="209"/>
                  <a:pt x="131" y="198"/>
                </a:cubicBezTo>
                <a:cubicBezTo>
                  <a:pt x="141" y="194"/>
                  <a:pt x="148" y="186"/>
                  <a:pt x="152" y="176"/>
                </a:cubicBezTo>
                <a:cubicBezTo>
                  <a:pt x="162" y="148"/>
                  <a:pt x="142" y="124"/>
                  <a:pt x="115" y="122"/>
                </a:cubicBezTo>
                <a:cubicBezTo>
                  <a:pt x="113" y="121"/>
                  <a:pt x="103" y="121"/>
                  <a:pt x="90" y="121"/>
                </a:cubicBezTo>
                <a:cubicBezTo>
                  <a:pt x="89" y="111"/>
                  <a:pt x="89" y="99"/>
                  <a:pt x="89" y="88"/>
                </a:cubicBezTo>
                <a:cubicBezTo>
                  <a:pt x="89" y="88"/>
                  <a:pt x="117" y="88"/>
                  <a:pt x="119" y="88"/>
                </a:cubicBezTo>
                <a:cubicBezTo>
                  <a:pt x="119" y="85"/>
                  <a:pt x="121" y="83"/>
                  <a:pt x="121" y="80"/>
                </a:cubicBezTo>
                <a:cubicBezTo>
                  <a:pt x="121" y="77"/>
                  <a:pt x="119" y="75"/>
                  <a:pt x="119" y="72"/>
                </a:cubicBezTo>
                <a:cubicBezTo>
                  <a:pt x="103" y="72"/>
                  <a:pt x="104" y="72"/>
                  <a:pt x="88" y="72"/>
                </a:cubicBezTo>
                <a:cubicBezTo>
                  <a:pt x="88" y="59"/>
                  <a:pt x="87" y="49"/>
                  <a:pt x="87" y="46"/>
                </a:cubicBezTo>
                <a:cubicBezTo>
                  <a:pt x="84" y="19"/>
                  <a:pt x="60" y="0"/>
                  <a:pt x="32" y="11"/>
                </a:cubicBezTo>
                <a:cubicBezTo>
                  <a:pt x="21" y="15"/>
                  <a:pt x="14" y="23"/>
                  <a:pt x="10" y="33"/>
                </a:cubicBezTo>
                <a:close/>
                <a:moveTo>
                  <a:pt x="90" y="137"/>
                </a:moveTo>
                <a:cubicBezTo>
                  <a:pt x="102" y="137"/>
                  <a:pt x="111" y="137"/>
                  <a:pt x="114" y="137"/>
                </a:cubicBezTo>
                <a:cubicBezTo>
                  <a:pt x="131" y="139"/>
                  <a:pt x="143" y="153"/>
                  <a:pt x="137" y="170"/>
                </a:cubicBezTo>
                <a:cubicBezTo>
                  <a:pt x="135" y="176"/>
                  <a:pt x="131" y="181"/>
                  <a:pt x="125" y="183"/>
                </a:cubicBezTo>
                <a:cubicBezTo>
                  <a:pt x="108" y="190"/>
                  <a:pt x="93" y="178"/>
                  <a:pt x="91" y="161"/>
                </a:cubicBezTo>
                <a:cubicBezTo>
                  <a:pt x="91" y="158"/>
                  <a:pt x="91" y="149"/>
                  <a:pt x="90" y="137"/>
                </a:cubicBezTo>
                <a:close/>
                <a:moveTo>
                  <a:pt x="72" y="72"/>
                </a:moveTo>
                <a:cubicBezTo>
                  <a:pt x="60" y="72"/>
                  <a:pt x="51" y="72"/>
                  <a:pt x="48" y="72"/>
                </a:cubicBezTo>
                <a:cubicBezTo>
                  <a:pt x="31" y="70"/>
                  <a:pt x="19" y="56"/>
                  <a:pt x="25" y="39"/>
                </a:cubicBezTo>
                <a:cubicBezTo>
                  <a:pt x="28" y="33"/>
                  <a:pt x="31" y="28"/>
                  <a:pt x="38" y="26"/>
                </a:cubicBezTo>
                <a:cubicBezTo>
                  <a:pt x="55" y="19"/>
                  <a:pt x="69" y="31"/>
                  <a:pt x="71" y="48"/>
                </a:cubicBezTo>
                <a:cubicBezTo>
                  <a:pt x="71" y="51"/>
                  <a:pt x="72" y="60"/>
                  <a:pt x="72" y="72"/>
                </a:cubicBezTo>
                <a:close/>
              </a:path>
            </a:pathLst>
          </a:custGeom>
          <a:solidFill>
            <a:srgbClr val="0F51A9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42" name="TextBox 9">
            <a:extLst>
              <a:ext uri="{FF2B5EF4-FFF2-40B4-BE49-F238E27FC236}">
                <a16:creationId xmlns:a16="http://schemas.microsoft.com/office/drawing/2014/main" id="{96EFA121-CE6D-4D25-AC5A-2D28A7FE9EA4}"/>
              </a:ext>
            </a:extLst>
          </p:cNvPr>
          <p:cNvSpPr txBox="1"/>
          <p:nvPr/>
        </p:nvSpPr>
        <p:spPr>
          <a:xfrm>
            <a:off x="-118522" y="2147131"/>
            <a:ext cx="5276587" cy="1127639"/>
          </a:xfrm>
          <a:prstGeom prst="rect">
            <a:avLst/>
          </a:prstGeom>
          <a:noFill/>
        </p:spPr>
        <p:txBody>
          <a:bodyPr wrap="square" lIns="82317" tIns="41159" rIns="82317" bIns="41159" rtlCol="0" anchor="t" anchorCtr="0">
            <a:spAutoFit/>
          </a:bodyPr>
          <a:lstStyle/>
          <a:p>
            <a:pPr algn="ctr" defTabSz="685846">
              <a:lnSpc>
                <a:spcPct val="150000"/>
              </a:lnSpc>
            </a:pPr>
            <a:r>
              <a:rPr lang="hu-HU" sz="3200" b="1" spc="113" dirty="0">
                <a:solidFill>
                  <a:srgbClr val="000000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A közös fogalmi elemekre </a:t>
            </a:r>
          </a:p>
          <a:p>
            <a:pPr algn="ctr" defTabSz="685846">
              <a:lnSpc>
                <a:spcPts val="1876"/>
              </a:lnSpc>
            </a:pPr>
            <a:r>
              <a:rPr lang="hu-HU" sz="3200" b="1" spc="113" dirty="0">
                <a:solidFill>
                  <a:srgbClr val="000000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koncentráltunk</a:t>
            </a:r>
            <a:endParaRPr lang="en-US" sz="3200" b="1" spc="113" dirty="0">
              <a:solidFill>
                <a:srgbClr val="000000"/>
              </a:solidFill>
              <a:latin typeface="Bebas Neue" pitchFamily="2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48" name="Oval 15">
            <a:extLst>
              <a:ext uri="{FF2B5EF4-FFF2-40B4-BE49-F238E27FC236}">
                <a16:creationId xmlns:a16="http://schemas.microsoft.com/office/drawing/2014/main" id="{CCCBB7D0-8DE1-4867-BC26-35E44B515D04}"/>
              </a:ext>
            </a:extLst>
          </p:cNvPr>
          <p:cNvSpPr>
            <a:spLocks noChangeAspect="1"/>
          </p:cNvSpPr>
          <p:nvPr/>
        </p:nvSpPr>
        <p:spPr>
          <a:xfrm>
            <a:off x="794197" y="5118825"/>
            <a:ext cx="466426" cy="466426"/>
          </a:xfrm>
          <a:prstGeom prst="ellipse">
            <a:avLst/>
          </a:prstGeom>
          <a:solidFill>
            <a:srgbClr val="27AC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50" name="Freeform 992">
            <a:extLst>
              <a:ext uri="{FF2B5EF4-FFF2-40B4-BE49-F238E27FC236}">
                <a16:creationId xmlns:a16="http://schemas.microsoft.com/office/drawing/2014/main" id="{A4175C15-70ED-4C38-8E2A-5A7F0020F9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2523" y="4016056"/>
            <a:ext cx="238012" cy="238012"/>
          </a:xfrm>
          <a:custGeom>
            <a:avLst/>
            <a:gdLst>
              <a:gd name="T0" fmla="*/ 260429 w 285390"/>
              <a:gd name="T1" fmla="*/ 278152 h 285390"/>
              <a:gd name="T2" fmla="*/ 26403 w 285390"/>
              <a:gd name="T3" fmla="*/ 278152 h 285390"/>
              <a:gd name="T4" fmla="*/ 105619 w 285390"/>
              <a:gd name="T5" fmla="*/ 255002 h 285390"/>
              <a:gd name="T6" fmla="*/ 105619 w 285390"/>
              <a:gd name="T7" fmla="*/ 255002 h 285390"/>
              <a:gd name="T8" fmla="*/ 208342 w 285390"/>
              <a:gd name="T9" fmla="*/ 278152 h 285390"/>
              <a:gd name="T10" fmla="*/ 78127 w 285390"/>
              <a:gd name="T11" fmla="*/ 228959 h 285390"/>
              <a:gd name="T12" fmla="*/ 132023 w 285390"/>
              <a:gd name="T13" fmla="*/ 179768 h 285390"/>
              <a:gd name="T14" fmla="*/ 69446 w 285390"/>
              <a:gd name="T15" fmla="*/ 211599 h 285390"/>
              <a:gd name="T16" fmla="*/ 270917 w 285390"/>
              <a:gd name="T17" fmla="*/ 156619 h 285390"/>
              <a:gd name="T18" fmla="*/ 278152 w 285390"/>
              <a:gd name="T19" fmla="*/ 156619 h 285390"/>
              <a:gd name="T20" fmla="*/ 201471 w 285390"/>
              <a:gd name="T21" fmla="*/ 182662 h 285390"/>
              <a:gd name="T22" fmla="*/ 147938 w 285390"/>
              <a:gd name="T23" fmla="*/ 133108 h 285390"/>
              <a:gd name="T24" fmla="*/ 108303 w 285390"/>
              <a:gd name="T25" fmla="*/ 95349 h 285390"/>
              <a:gd name="T26" fmla="*/ 39697 w 285390"/>
              <a:gd name="T27" fmla="*/ 86158 h 285390"/>
              <a:gd name="T28" fmla="*/ 35101 w 285390"/>
              <a:gd name="T29" fmla="*/ 91137 h 285390"/>
              <a:gd name="T30" fmla="*/ 251710 w 285390"/>
              <a:gd name="T31" fmla="*/ 61651 h 285390"/>
              <a:gd name="T32" fmla="*/ 246732 w 285390"/>
              <a:gd name="T33" fmla="*/ 57438 h 285390"/>
              <a:gd name="T34" fmla="*/ 177568 w 285390"/>
              <a:gd name="T35" fmla="*/ 66630 h 285390"/>
              <a:gd name="T36" fmla="*/ 73213 w 285390"/>
              <a:gd name="T37" fmla="*/ 49461 h 285390"/>
              <a:gd name="T38" fmla="*/ 92331 w 285390"/>
              <a:gd name="T39" fmla="*/ 69508 h 285390"/>
              <a:gd name="T40" fmla="*/ 73213 w 285390"/>
              <a:gd name="T41" fmla="*/ 66227 h 285390"/>
              <a:gd name="T42" fmla="*/ 93775 w 285390"/>
              <a:gd name="T43" fmla="*/ 106323 h 285390"/>
              <a:gd name="T44" fmla="*/ 73213 w 285390"/>
              <a:gd name="T45" fmla="*/ 133660 h 285390"/>
              <a:gd name="T46" fmla="*/ 54094 w 285390"/>
              <a:gd name="T47" fmla="*/ 113613 h 285390"/>
              <a:gd name="T48" fmla="*/ 73213 w 285390"/>
              <a:gd name="T49" fmla="*/ 116893 h 285390"/>
              <a:gd name="T50" fmla="*/ 52651 w 285390"/>
              <a:gd name="T51" fmla="*/ 76799 h 285390"/>
              <a:gd name="T52" fmla="*/ 73213 w 285390"/>
              <a:gd name="T53" fmla="*/ 49461 h 285390"/>
              <a:gd name="T54" fmla="*/ 73789 w 285390"/>
              <a:gd name="T55" fmla="*/ 145045 h 285390"/>
              <a:gd name="T56" fmla="*/ 212024 w 285390"/>
              <a:gd name="T57" fmla="*/ 19146 h 285390"/>
              <a:gd name="T58" fmla="*/ 231143 w 285390"/>
              <a:gd name="T59" fmla="*/ 39383 h 285390"/>
              <a:gd name="T60" fmla="*/ 212024 w 285390"/>
              <a:gd name="T61" fmla="*/ 36130 h 285390"/>
              <a:gd name="T62" fmla="*/ 232586 w 285390"/>
              <a:gd name="T63" fmla="*/ 75882 h 285390"/>
              <a:gd name="T64" fmla="*/ 212024 w 285390"/>
              <a:gd name="T65" fmla="*/ 103349 h 285390"/>
              <a:gd name="T66" fmla="*/ 192546 w 285390"/>
              <a:gd name="T67" fmla="*/ 82749 h 285390"/>
              <a:gd name="T68" fmla="*/ 212024 w 285390"/>
              <a:gd name="T69" fmla="*/ 86364 h 285390"/>
              <a:gd name="T70" fmla="*/ 191463 w 285390"/>
              <a:gd name="T71" fmla="*/ 46613 h 285390"/>
              <a:gd name="T72" fmla="*/ 212024 w 285390"/>
              <a:gd name="T73" fmla="*/ 19146 h 285390"/>
              <a:gd name="T74" fmla="*/ 213044 w 285390"/>
              <a:gd name="T75" fmla="*/ 116108 h 285390"/>
              <a:gd name="T76" fmla="*/ 213044 w 285390"/>
              <a:gd name="T77" fmla="*/ 0 h 285390"/>
              <a:gd name="T78" fmla="*/ 217386 w 285390"/>
              <a:gd name="T79" fmla="*/ 178683 h 285390"/>
              <a:gd name="T80" fmla="*/ 286832 w 285390"/>
              <a:gd name="T81" fmla="*/ 152279 h 285390"/>
              <a:gd name="T82" fmla="*/ 217386 w 285390"/>
              <a:gd name="T83" fmla="*/ 261513 h 285390"/>
              <a:gd name="T84" fmla="*/ 282493 w 285390"/>
              <a:gd name="T85" fmla="*/ 278152 h 285390"/>
              <a:gd name="T86" fmla="*/ 4338 w 285390"/>
              <a:gd name="T87" fmla="*/ 286832 h 285390"/>
              <a:gd name="T88" fmla="*/ 17722 w 285390"/>
              <a:gd name="T89" fmla="*/ 278152 h 285390"/>
              <a:gd name="T90" fmla="*/ 69446 w 285390"/>
              <a:gd name="T91" fmla="*/ 220279 h 285390"/>
              <a:gd name="T92" fmla="*/ 4338 w 285390"/>
              <a:gd name="T93" fmla="*/ 153725 h 285390"/>
              <a:gd name="T94" fmla="*/ 69446 w 285390"/>
              <a:gd name="T95" fmla="*/ 153363 h 285390"/>
              <a:gd name="T96" fmla="*/ 136002 w 285390"/>
              <a:gd name="T97" fmla="*/ 91511 h 285390"/>
              <a:gd name="T98" fmla="*/ 132023 w 285390"/>
              <a:gd name="T99" fmla="*/ 171088 h 285390"/>
              <a:gd name="T100" fmla="*/ 85362 w 285390"/>
              <a:gd name="T101" fmla="*/ 237641 h 285390"/>
              <a:gd name="T102" fmla="*/ 105619 w 285390"/>
              <a:gd name="T103" fmla="*/ 246322 h 285390"/>
              <a:gd name="T104" fmla="*/ 208705 w 285390"/>
              <a:gd name="T105" fmla="*/ 257174 h 285390"/>
              <a:gd name="T106" fmla="*/ 139257 w 285390"/>
              <a:gd name="T107" fmla="*/ 129129 h 285390"/>
              <a:gd name="T108" fmla="*/ 208705 w 285390"/>
              <a:gd name="T109" fmla="*/ 155534 h 285390"/>
              <a:gd name="T110" fmla="*/ 213044 w 285390"/>
              <a:gd name="T111" fmla="*/ 0 h 28539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85390" h="285390">
                <a:moveTo>
                  <a:pt x="237525" y="259479"/>
                </a:moveTo>
                <a:cubicBezTo>
                  <a:pt x="227449" y="259479"/>
                  <a:pt x="218811" y="267036"/>
                  <a:pt x="216652" y="276753"/>
                </a:cubicBezTo>
                <a:lnTo>
                  <a:pt x="259119" y="276753"/>
                </a:lnTo>
                <a:cubicBezTo>
                  <a:pt x="256959" y="267036"/>
                  <a:pt x="248322" y="259479"/>
                  <a:pt x="237525" y="259479"/>
                </a:cubicBezTo>
                <a:close/>
                <a:moveTo>
                  <a:pt x="47505" y="259479"/>
                </a:moveTo>
                <a:cubicBezTo>
                  <a:pt x="37068" y="259479"/>
                  <a:pt x="28071" y="267036"/>
                  <a:pt x="26271" y="276753"/>
                </a:cubicBezTo>
                <a:lnTo>
                  <a:pt x="68738" y="276753"/>
                </a:lnTo>
                <a:cubicBezTo>
                  <a:pt x="66579" y="267036"/>
                  <a:pt x="57942" y="259479"/>
                  <a:pt x="47505" y="259479"/>
                </a:cubicBezTo>
                <a:close/>
                <a:moveTo>
                  <a:pt x="105087" y="253720"/>
                </a:moveTo>
                <a:cubicBezTo>
                  <a:pt x="91411" y="253720"/>
                  <a:pt x="80254" y="263797"/>
                  <a:pt x="78095" y="276753"/>
                </a:cubicBezTo>
                <a:lnTo>
                  <a:pt x="132079" y="276753"/>
                </a:lnTo>
                <a:cubicBezTo>
                  <a:pt x="129919" y="263797"/>
                  <a:pt x="118763" y="253720"/>
                  <a:pt x="105087" y="253720"/>
                </a:cubicBezTo>
                <a:close/>
                <a:moveTo>
                  <a:pt x="174185" y="247962"/>
                </a:moveTo>
                <a:cubicBezTo>
                  <a:pt x="157631" y="247962"/>
                  <a:pt x="143595" y="260918"/>
                  <a:pt x="141436" y="276753"/>
                </a:cubicBezTo>
                <a:lnTo>
                  <a:pt x="207295" y="276753"/>
                </a:lnTo>
                <a:cubicBezTo>
                  <a:pt x="205136" y="260918"/>
                  <a:pt x="191100" y="247962"/>
                  <a:pt x="174185" y="247962"/>
                </a:cubicBezTo>
                <a:close/>
                <a:moveTo>
                  <a:pt x="131359" y="178864"/>
                </a:moveTo>
                <a:cubicBezTo>
                  <a:pt x="102927" y="178864"/>
                  <a:pt x="80254" y="200457"/>
                  <a:pt x="77735" y="227808"/>
                </a:cubicBezTo>
                <a:lnTo>
                  <a:pt x="84933" y="227808"/>
                </a:lnTo>
                <a:cubicBezTo>
                  <a:pt x="113005" y="227808"/>
                  <a:pt x="136037" y="206215"/>
                  <a:pt x="138197" y="178864"/>
                </a:cubicBezTo>
                <a:lnTo>
                  <a:pt x="131359" y="178864"/>
                </a:lnTo>
                <a:close/>
                <a:moveTo>
                  <a:pt x="8637" y="161589"/>
                </a:moveTo>
                <a:cubicBezTo>
                  <a:pt x="10796" y="188941"/>
                  <a:pt x="33829" y="210534"/>
                  <a:pt x="61900" y="210534"/>
                </a:cubicBezTo>
                <a:lnTo>
                  <a:pt x="69098" y="210534"/>
                </a:lnTo>
                <a:cubicBezTo>
                  <a:pt x="66579" y="183183"/>
                  <a:pt x="43546" y="161589"/>
                  <a:pt x="15835" y="161589"/>
                </a:cubicBezTo>
                <a:lnTo>
                  <a:pt x="8637" y="161589"/>
                </a:lnTo>
                <a:close/>
                <a:moveTo>
                  <a:pt x="269555" y="155831"/>
                </a:moveTo>
                <a:cubicBezTo>
                  <a:pt x="241484" y="155831"/>
                  <a:pt x="218451" y="177424"/>
                  <a:pt x="216292" y="204776"/>
                </a:cubicBezTo>
                <a:lnTo>
                  <a:pt x="223490" y="204776"/>
                </a:lnTo>
                <a:cubicBezTo>
                  <a:pt x="251201" y="204776"/>
                  <a:pt x="274234" y="183183"/>
                  <a:pt x="276753" y="155831"/>
                </a:cubicBezTo>
                <a:lnTo>
                  <a:pt x="269555" y="155831"/>
                </a:lnTo>
                <a:close/>
                <a:moveTo>
                  <a:pt x="147194" y="132439"/>
                </a:moveTo>
                <a:cubicBezTo>
                  <a:pt x="149353" y="160150"/>
                  <a:pt x="172386" y="181743"/>
                  <a:pt x="200457" y="181743"/>
                </a:cubicBezTo>
                <a:lnTo>
                  <a:pt x="207295" y="181743"/>
                </a:lnTo>
                <a:cubicBezTo>
                  <a:pt x="205136" y="154392"/>
                  <a:pt x="182103" y="132439"/>
                  <a:pt x="154032" y="132439"/>
                </a:cubicBezTo>
                <a:lnTo>
                  <a:pt x="147194" y="132439"/>
                </a:lnTo>
                <a:close/>
                <a:moveTo>
                  <a:pt x="107759" y="85725"/>
                </a:moveTo>
                <a:cubicBezTo>
                  <a:pt x="110426" y="85725"/>
                  <a:pt x="112331" y="88011"/>
                  <a:pt x="112331" y="90678"/>
                </a:cubicBezTo>
                <a:cubicBezTo>
                  <a:pt x="112331" y="92964"/>
                  <a:pt x="110426" y="94869"/>
                  <a:pt x="107759" y="94869"/>
                </a:cubicBezTo>
                <a:cubicBezTo>
                  <a:pt x="105473" y="94869"/>
                  <a:pt x="103187" y="92964"/>
                  <a:pt x="103187" y="90678"/>
                </a:cubicBezTo>
                <a:cubicBezTo>
                  <a:pt x="103187" y="88011"/>
                  <a:pt x="105473" y="85725"/>
                  <a:pt x="107759" y="85725"/>
                </a:cubicBezTo>
                <a:close/>
                <a:moveTo>
                  <a:pt x="39497" y="85725"/>
                </a:moveTo>
                <a:cubicBezTo>
                  <a:pt x="41783" y="85725"/>
                  <a:pt x="44069" y="88011"/>
                  <a:pt x="44069" y="90678"/>
                </a:cubicBezTo>
                <a:cubicBezTo>
                  <a:pt x="44069" y="92964"/>
                  <a:pt x="41783" y="94869"/>
                  <a:pt x="39497" y="94869"/>
                </a:cubicBezTo>
                <a:cubicBezTo>
                  <a:pt x="36830" y="94869"/>
                  <a:pt x="34925" y="92964"/>
                  <a:pt x="34925" y="90678"/>
                </a:cubicBezTo>
                <a:cubicBezTo>
                  <a:pt x="34925" y="88011"/>
                  <a:pt x="36830" y="85725"/>
                  <a:pt x="39497" y="85725"/>
                </a:cubicBezTo>
                <a:close/>
                <a:moveTo>
                  <a:pt x="245491" y="57150"/>
                </a:moveTo>
                <a:cubicBezTo>
                  <a:pt x="248539" y="57150"/>
                  <a:pt x="250444" y="59055"/>
                  <a:pt x="250444" y="61341"/>
                </a:cubicBezTo>
                <a:cubicBezTo>
                  <a:pt x="250444" y="64008"/>
                  <a:pt x="248539" y="66294"/>
                  <a:pt x="245491" y="66294"/>
                </a:cubicBezTo>
                <a:cubicBezTo>
                  <a:pt x="243205" y="66294"/>
                  <a:pt x="241300" y="64008"/>
                  <a:pt x="241300" y="61341"/>
                </a:cubicBezTo>
                <a:cubicBezTo>
                  <a:pt x="241300" y="59055"/>
                  <a:pt x="243205" y="57150"/>
                  <a:pt x="245491" y="57150"/>
                </a:cubicBezTo>
                <a:close/>
                <a:moveTo>
                  <a:pt x="176675" y="57150"/>
                </a:moveTo>
                <a:cubicBezTo>
                  <a:pt x="178991" y="57150"/>
                  <a:pt x="180644" y="59055"/>
                  <a:pt x="180644" y="61341"/>
                </a:cubicBezTo>
                <a:cubicBezTo>
                  <a:pt x="180644" y="64008"/>
                  <a:pt x="178991" y="66294"/>
                  <a:pt x="176675" y="66294"/>
                </a:cubicBezTo>
                <a:cubicBezTo>
                  <a:pt x="174691" y="66294"/>
                  <a:pt x="173037" y="64008"/>
                  <a:pt x="173037" y="61341"/>
                </a:cubicBezTo>
                <a:cubicBezTo>
                  <a:pt x="173037" y="59055"/>
                  <a:pt x="174691" y="57150"/>
                  <a:pt x="176675" y="57150"/>
                </a:cubicBezTo>
                <a:close/>
                <a:moveTo>
                  <a:pt x="72845" y="49213"/>
                </a:moveTo>
                <a:cubicBezTo>
                  <a:pt x="75357" y="49213"/>
                  <a:pt x="77152" y="51026"/>
                  <a:pt x="77152" y="53202"/>
                </a:cubicBezTo>
                <a:lnTo>
                  <a:pt x="77152" y="57554"/>
                </a:lnTo>
                <a:cubicBezTo>
                  <a:pt x="83971" y="59005"/>
                  <a:pt x="89355" y="63357"/>
                  <a:pt x="91867" y="69159"/>
                </a:cubicBezTo>
                <a:cubicBezTo>
                  <a:pt x="92944" y="71698"/>
                  <a:pt x="91867" y="74236"/>
                  <a:pt x="89355" y="74962"/>
                </a:cubicBezTo>
                <a:cubicBezTo>
                  <a:pt x="87560" y="76050"/>
                  <a:pt x="84689" y="74962"/>
                  <a:pt x="83971" y="72786"/>
                </a:cubicBezTo>
                <a:cubicBezTo>
                  <a:pt x="82177" y="68434"/>
                  <a:pt x="77870" y="65895"/>
                  <a:pt x="72845" y="65895"/>
                </a:cubicBezTo>
                <a:cubicBezTo>
                  <a:pt x="66384" y="65895"/>
                  <a:pt x="61001" y="70610"/>
                  <a:pt x="61001" y="76412"/>
                </a:cubicBezTo>
                <a:cubicBezTo>
                  <a:pt x="61001" y="83303"/>
                  <a:pt x="65308" y="86567"/>
                  <a:pt x="72845" y="86567"/>
                </a:cubicBezTo>
                <a:cubicBezTo>
                  <a:pt x="87919" y="86567"/>
                  <a:pt x="93303" y="96722"/>
                  <a:pt x="93303" y="105788"/>
                </a:cubicBezTo>
                <a:cubicBezTo>
                  <a:pt x="93303" y="115217"/>
                  <a:pt x="86483" y="122833"/>
                  <a:pt x="77152" y="124646"/>
                </a:cubicBezTo>
                <a:lnTo>
                  <a:pt x="77152" y="128998"/>
                </a:lnTo>
                <a:cubicBezTo>
                  <a:pt x="77152" y="131174"/>
                  <a:pt x="75357" y="132988"/>
                  <a:pt x="72845" y="132988"/>
                </a:cubicBezTo>
                <a:cubicBezTo>
                  <a:pt x="70332" y="132988"/>
                  <a:pt x="68538" y="131174"/>
                  <a:pt x="68538" y="128998"/>
                </a:cubicBezTo>
                <a:lnTo>
                  <a:pt x="68538" y="124646"/>
                </a:lnTo>
                <a:cubicBezTo>
                  <a:pt x="62077" y="123196"/>
                  <a:pt x="56335" y="119206"/>
                  <a:pt x="53822" y="113041"/>
                </a:cubicBezTo>
                <a:cubicBezTo>
                  <a:pt x="52746" y="110503"/>
                  <a:pt x="53822" y="108327"/>
                  <a:pt x="56335" y="107239"/>
                </a:cubicBezTo>
                <a:cubicBezTo>
                  <a:pt x="58488" y="106151"/>
                  <a:pt x="61001" y="107239"/>
                  <a:pt x="61718" y="109415"/>
                </a:cubicBezTo>
                <a:cubicBezTo>
                  <a:pt x="63513" y="113404"/>
                  <a:pt x="68179" y="116305"/>
                  <a:pt x="72845" y="116305"/>
                </a:cubicBezTo>
                <a:cubicBezTo>
                  <a:pt x="79305" y="116305"/>
                  <a:pt x="84689" y="111591"/>
                  <a:pt x="84689" y="105788"/>
                </a:cubicBezTo>
                <a:cubicBezTo>
                  <a:pt x="84689" y="98897"/>
                  <a:pt x="80741" y="95271"/>
                  <a:pt x="72845" y="95271"/>
                </a:cubicBezTo>
                <a:cubicBezTo>
                  <a:pt x="57770" y="95271"/>
                  <a:pt x="52387" y="85842"/>
                  <a:pt x="52387" y="76412"/>
                </a:cubicBezTo>
                <a:cubicBezTo>
                  <a:pt x="52387" y="66983"/>
                  <a:pt x="59206" y="59367"/>
                  <a:pt x="68538" y="57554"/>
                </a:cubicBezTo>
                <a:lnTo>
                  <a:pt x="68538" y="53202"/>
                </a:lnTo>
                <a:cubicBezTo>
                  <a:pt x="68538" y="51026"/>
                  <a:pt x="70332" y="49213"/>
                  <a:pt x="72845" y="49213"/>
                </a:cubicBezTo>
                <a:close/>
                <a:moveTo>
                  <a:pt x="73417" y="37428"/>
                </a:moveTo>
                <a:cubicBezTo>
                  <a:pt x="44266" y="37428"/>
                  <a:pt x="20153" y="61181"/>
                  <a:pt x="20153" y="91051"/>
                </a:cubicBezTo>
                <a:cubicBezTo>
                  <a:pt x="20153" y="120202"/>
                  <a:pt x="44266" y="144315"/>
                  <a:pt x="73417" y="144315"/>
                </a:cubicBezTo>
                <a:cubicBezTo>
                  <a:pt x="102927" y="144315"/>
                  <a:pt x="126680" y="120202"/>
                  <a:pt x="126680" y="91051"/>
                </a:cubicBezTo>
                <a:cubicBezTo>
                  <a:pt x="126680" y="61181"/>
                  <a:pt x="102927" y="37428"/>
                  <a:pt x="73417" y="37428"/>
                </a:cubicBezTo>
                <a:close/>
                <a:moveTo>
                  <a:pt x="210958" y="19050"/>
                </a:moveTo>
                <a:cubicBezTo>
                  <a:pt x="213112" y="19050"/>
                  <a:pt x="215265" y="21207"/>
                  <a:pt x="215265" y="23365"/>
                </a:cubicBezTo>
                <a:lnTo>
                  <a:pt x="215265" y="27679"/>
                </a:lnTo>
                <a:cubicBezTo>
                  <a:pt x="221726" y="29118"/>
                  <a:pt x="227468" y="33073"/>
                  <a:pt x="229981" y="39185"/>
                </a:cubicBezTo>
                <a:cubicBezTo>
                  <a:pt x="230699" y="41343"/>
                  <a:pt x="229622" y="43860"/>
                  <a:pt x="227468" y="44938"/>
                </a:cubicBezTo>
                <a:cubicBezTo>
                  <a:pt x="225315" y="46017"/>
                  <a:pt x="222802" y="44938"/>
                  <a:pt x="221726" y="42781"/>
                </a:cubicBezTo>
                <a:cubicBezTo>
                  <a:pt x="220290" y="38826"/>
                  <a:pt x="215624" y="35949"/>
                  <a:pt x="210958" y="35949"/>
                </a:cubicBezTo>
                <a:cubicBezTo>
                  <a:pt x="204498" y="35949"/>
                  <a:pt x="198755" y="40624"/>
                  <a:pt x="198755" y="46377"/>
                </a:cubicBezTo>
                <a:cubicBezTo>
                  <a:pt x="198755" y="53208"/>
                  <a:pt x="203062" y="56804"/>
                  <a:pt x="210958" y="56804"/>
                </a:cubicBezTo>
                <a:cubicBezTo>
                  <a:pt x="225674" y="56804"/>
                  <a:pt x="231416" y="66512"/>
                  <a:pt x="231416" y="75501"/>
                </a:cubicBezTo>
                <a:cubicBezTo>
                  <a:pt x="231416" y="84850"/>
                  <a:pt x="224238" y="92401"/>
                  <a:pt x="215265" y="94199"/>
                </a:cubicBezTo>
                <a:lnTo>
                  <a:pt x="215265" y="98514"/>
                </a:lnTo>
                <a:cubicBezTo>
                  <a:pt x="215265" y="100671"/>
                  <a:pt x="213112" y="102829"/>
                  <a:pt x="210958" y="102829"/>
                </a:cubicBezTo>
                <a:cubicBezTo>
                  <a:pt x="208446" y="102829"/>
                  <a:pt x="206651" y="100671"/>
                  <a:pt x="206651" y="98514"/>
                </a:cubicBezTo>
                <a:lnTo>
                  <a:pt x="206651" y="93839"/>
                </a:lnTo>
                <a:cubicBezTo>
                  <a:pt x="199832" y="92761"/>
                  <a:pt x="194089" y="88446"/>
                  <a:pt x="191577" y="82333"/>
                </a:cubicBezTo>
                <a:cubicBezTo>
                  <a:pt x="190859" y="80176"/>
                  <a:pt x="191936" y="77659"/>
                  <a:pt x="194089" y="76940"/>
                </a:cubicBezTo>
                <a:cubicBezTo>
                  <a:pt x="196243" y="75861"/>
                  <a:pt x="198755" y="76940"/>
                  <a:pt x="199832" y="79097"/>
                </a:cubicBezTo>
                <a:cubicBezTo>
                  <a:pt x="201268" y="83052"/>
                  <a:pt x="205934" y="85929"/>
                  <a:pt x="210958" y="85929"/>
                </a:cubicBezTo>
                <a:cubicBezTo>
                  <a:pt x="217419" y="85929"/>
                  <a:pt x="222802" y="81254"/>
                  <a:pt x="222802" y="75501"/>
                </a:cubicBezTo>
                <a:cubicBezTo>
                  <a:pt x="222802" y="68670"/>
                  <a:pt x="218854" y="65434"/>
                  <a:pt x="210958" y="65434"/>
                </a:cubicBezTo>
                <a:cubicBezTo>
                  <a:pt x="195884" y="65434"/>
                  <a:pt x="190500" y="55366"/>
                  <a:pt x="190500" y="46377"/>
                </a:cubicBezTo>
                <a:cubicBezTo>
                  <a:pt x="190500" y="37388"/>
                  <a:pt x="197320" y="29477"/>
                  <a:pt x="206651" y="27679"/>
                </a:cubicBezTo>
                <a:lnTo>
                  <a:pt x="206651" y="23365"/>
                </a:lnTo>
                <a:cubicBezTo>
                  <a:pt x="206651" y="21207"/>
                  <a:pt x="208446" y="19050"/>
                  <a:pt x="210958" y="19050"/>
                </a:cubicBezTo>
                <a:close/>
                <a:moveTo>
                  <a:pt x="211973" y="8637"/>
                </a:moveTo>
                <a:cubicBezTo>
                  <a:pt x="182463" y="8637"/>
                  <a:pt x="158350" y="32750"/>
                  <a:pt x="158350" y="61900"/>
                </a:cubicBezTo>
                <a:cubicBezTo>
                  <a:pt x="158350" y="91411"/>
                  <a:pt x="182463" y="115524"/>
                  <a:pt x="211973" y="115524"/>
                </a:cubicBezTo>
                <a:cubicBezTo>
                  <a:pt x="241124" y="115524"/>
                  <a:pt x="265237" y="91411"/>
                  <a:pt x="265237" y="61900"/>
                </a:cubicBezTo>
                <a:cubicBezTo>
                  <a:pt x="265237" y="32750"/>
                  <a:pt x="241124" y="8637"/>
                  <a:pt x="211973" y="8637"/>
                </a:cubicBezTo>
                <a:close/>
                <a:moveTo>
                  <a:pt x="211973" y="0"/>
                </a:moveTo>
                <a:cubicBezTo>
                  <a:pt x="245803" y="0"/>
                  <a:pt x="273874" y="28071"/>
                  <a:pt x="273874" y="61900"/>
                </a:cubicBezTo>
                <a:cubicBezTo>
                  <a:pt x="273874" y="94650"/>
                  <a:pt x="248322" y="121642"/>
                  <a:pt x="216292" y="123801"/>
                </a:cubicBezTo>
                <a:lnTo>
                  <a:pt x="216292" y="177784"/>
                </a:lnTo>
                <a:cubicBezTo>
                  <a:pt x="226729" y="159430"/>
                  <a:pt x="246882" y="147194"/>
                  <a:pt x="269555" y="147194"/>
                </a:cubicBezTo>
                <a:lnTo>
                  <a:pt x="281072" y="147194"/>
                </a:lnTo>
                <a:cubicBezTo>
                  <a:pt x="283231" y="147194"/>
                  <a:pt x="285390" y="148993"/>
                  <a:pt x="285390" y="151513"/>
                </a:cubicBezTo>
                <a:cubicBezTo>
                  <a:pt x="285390" y="185702"/>
                  <a:pt x="257679" y="213413"/>
                  <a:pt x="223490" y="213413"/>
                </a:cubicBezTo>
                <a:lnTo>
                  <a:pt x="216292" y="213413"/>
                </a:lnTo>
                <a:lnTo>
                  <a:pt x="216292" y="260198"/>
                </a:lnTo>
                <a:cubicBezTo>
                  <a:pt x="221690" y="254440"/>
                  <a:pt x="229248" y="250841"/>
                  <a:pt x="237525" y="250841"/>
                </a:cubicBezTo>
                <a:cubicBezTo>
                  <a:pt x="253001" y="250841"/>
                  <a:pt x="265597" y="261998"/>
                  <a:pt x="267756" y="276753"/>
                </a:cubicBezTo>
                <a:lnTo>
                  <a:pt x="281072" y="276753"/>
                </a:lnTo>
                <a:cubicBezTo>
                  <a:pt x="283231" y="276753"/>
                  <a:pt x="285390" y="278912"/>
                  <a:pt x="285390" y="281072"/>
                </a:cubicBezTo>
                <a:cubicBezTo>
                  <a:pt x="285390" y="283591"/>
                  <a:pt x="283231" y="285390"/>
                  <a:pt x="281072" y="285390"/>
                </a:cubicBezTo>
                <a:lnTo>
                  <a:pt x="4318" y="285390"/>
                </a:lnTo>
                <a:cubicBezTo>
                  <a:pt x="1799" y="285390"/>
                  <a:pt x="0" y="283591"/>
                  <a:pt x="0" y="281072"/>
                </a:cubicBezTo>
                <a:cubicBezTo>
                  <a:pt x="0" y="278912"/>
                  <a:pt x="1799" y="276753"/>
                  <a:pt x="4318" y="276753"/>
                </a:cubicBezTo>
                <a:lnTo>
                  <a:pt x="17634" y="276753"/>
                </a:lnTo>
                <a:cubicBezTo>
                  <a:pt x="19794" y="261998"/>
                  <a:pt x="32390" y="250841"/>
                  <a:pt x="47505" y="250841"/>
                </a:cubicBezTo>
                <a:cubicBezTo>
                  <a:pt x="55782" y="250841"/>
                  <a:pt x="63340" y="254440"/>
                  <a:pt x="69098" y="260198"/>
                </a:cubicBezTo>
                <a:lnTo>
                  <a:pt x="69098" y="219171"/>
                </a:lnTo>
                <a:lnTo>
                  <a:pt x="61900" y="219171"/>
                </a:lnTo>
                <a:cubicBezTo>
                  <a:pt x="27711" y="219171"/>
                  <a:pt x="0" y="191460"/>
                  <a:pt x="0" y="156911"/>
                </a:cubicBezTo>
                <a:cubicBezTo>
                  <a:pt x="0" y="154752"/>
                  <a:pt x="1799" y="152952"/>
                  <a:pt x="4318" y="152952"/>
                </a:cubicBezTo>
                <a:lnTo>
                  <a:pt x="15835" y="152952"/>
                </a:lnTo>
                <a:cubicBezTo>
                  <a:pt x="38148" y="152952"/>
                  <a:pt x="58301" y="165188"/>
                  <a:pt x="69098" y="183183"/>
                </a:cubicBezTo>
                <a:lnTo>
                  <a:pt x="69098" y="152592"/>
                </a:lnTo>
                <a:cubicBezTo>
                  <a:pt x="37068" y="150433"/>
                  <a:pt x="11516" y="123441"/>
                  <a:pt x="11516" y="91051"/>
                </a:cubicBezTo>
                <a:cubicBezTo>
                  <a:pt x="11516" y="56862"/>
                  <a:pt x="39227" y="28791"/>
                  <a:pt x="73417" y="28791"/>
                </a:cubicBezTo>
                <a:cubicBezTo>
                  <a:pt x="107606" y="28791"/>
                  <a:pt x="135318" y="56862"/>
                  <a:pt x="135318" y="91051"/>
                </a:cubicBezTo>
                <a:cubicBezTo>
                  <a:pt x="135318" y="123441"/>
                  <a:pt x="110126" y="150433"/>
                  <a:pt x="77735" y="152592"/>
                </a:cubicBezTo>
                <a:lnTo>
                  <a:pt x="77735" y="200457"/>
                </a:lnTo>
                <a:cubicBezTo>
                  <a:pt x="88532" y="182463"/>
                  <a:pt x="108326" y="170227"/>
                  <a:pt x="131359" y="170227"/>
                </a:cubicBezTo>
                <a:lnTo>
                  <a:pt x="142515" y="170227"/>
                </a:lnTo>
                <a:cubicBezTo>
                  <a:pt x="145035" y="170227"/>
                  <a:pt x="146834" y="172026"/>
                  <a:pt x="146834" y="174545"/>
                </a:cubicBezTo>
                <a:cubicBezTo>
                  <a:pt x="146834" y="208734"/>
                  <a:pt x="119123" y="236446"/>
                  <a:pt x="84933" y="236446"/>
                </a:cubicBezTo>
                <a:lnTo>
                  <a:pt x="77735" y="236446"/>
                </a:lnTo>
                <a:lnTo>
                  <a:pt x="77735" y="257679"/>
                </a:lnTo>
                <a:cubicBezTo>
                  <a:pt x="84573" y="250121"/>
                  <a:pt x="94290" y="245083"/>
                  <a:pt x="105087" y="245083"/>
                </a:cubicBezTo>
                <a:cubicBezTo>
                  <a:pt x="118763" y="245083"/>
                  <a:pt x="130279" y="252641"/>
                  <a:pt x="136397" y="263797"/>
                </a:cubicBezTo>
                <a:cubicBezTo>
                  <a:pt x="143235" y="249402"/>
                  <a:pt x="157631" y="239325"/>
                  <a:pt x="174185" y="239325"/>
                </a:cubicBezTo>
                <a:cubicBezTo>
                  <a:pt x="187861" y="239325"/>
                  <a:pt x="199737" y="245803"/>
                  <a:pt x="207655" y="255880"/>
                </a:cubicBezTo>
                <a:lnTo>
                  <a:pt x="207655" y="190380"/>
                </a:lnTo>
                <a:lnTo>
                  <a:pt x="200457" y="190380"/>
                </a:lnTo>
                <a:cubicBezTo>
                  <a:pt x="165908" y="190380"/>
                  <a:pt x="138557" y="162669"/>
                  <a:pt x="138557" y="128480"/>
                </a:cubicBezTo>
                <a:cubicBezTo>
                  <a:pt x="138557" y="125960"/>
                  <a:pt x="140356" y="124161"/>
                  <a:pt x="142515" y="124161"/>
                </a:cubicBezTo>
                <a:lnTo>
                  <a:pt x="154032" y="124161"/>
                </a:lnTo>
                <a:cubicBezTo>
                  <a:pt x="176705" y="124161"/>
                  <a:pt x="196858" y="136397"/>
                  <a:pt x="207655" y="154752"/>
                </a:cubicBezTo>
                <a:lnTo>
                  <a:pt x="207655" y="123801"/>
                </a:lnTo>
                <a:cubicBezTo>
                  <a:pt x="175265" y="121642"/>
                  <a:pt x="149713" y="94650"/>
                  <a:pt x="149713" y="61900"/>
                </a:cubicBezTo>
                <a:cubicBezTo>
                  <a:pt x="149713" y="28071"/>
                  <a:pt x="177784" y="0"/>
                  <a:pt x="2119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272727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52" name="TextBox 9">
            <a:extLst>
              <a:ext uri="{FF2B5EF4-FFF2-40B4-BE49-F238E27FC236}">
                <a16:creationId xmlns:a16="http://schemas.microsoft.com/office/drawing/2014/main" id="{8DC9CF66-9589-4B27-805B-CAA489FEFB50}"/>
              </a:ext>
            </a:extLst>
          </p:cNvPr>
          <p:cNvSpPr txBox="1"/>
          <p:nvPr/>
        </p:nvSpPr>
        <p:spPr>
          <a:xfrm>
            <a:off x="1387606" y="3872812"/>
            <a:ext cx="3534460" cy="955797"/>
          </a:xfrm>
          <a:prstGeom prst="rect">
            <a:avLst/>
          </a:prstGeom>
          <a:noFill/>
        </p:spPr>
        <p:txBody>
          <a:bodyPr wrap="square" lIns="82317" tIns="41159" rIns="82317" bIns="41159" rtlCol="0" anchor="t" anchorCtr="0">
            <a:spAutoFit/>
          </a:bodyPr>
          <a:lstStyle/>
          <a:p>
            <a:pPr defTabSz="685846">
              <a:lnSpc>
                <a:spcPts val="1876"/>
              </a:lnSpc>
            </a:pPr>
            <a:r>
              <a:rPr lang="hu-HU" sz="2400" b="1" spc="113" dirty="0">
                <a:solidFill>
                  <a:srgbClr val="000000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Állami tevékenységellátás</a:t>
            </a:r>
          </a:p>
          <a:p>
            <a:pPr defTabSz="685846"/>
            <a:r>
              <a:rPr lang="hu-HU" sz="2400" b="1" spc="113" dirty="0">
                <a:solidFill>
                  <a:srgbClr val="000000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erőforrások</a:t>
            </a:r>
          </a:p>
          <a:p>
            <a:pPr defTabSz="685846">
              <a:lnSpc>
                <a:spcPts val="1876"/>
              </a:lnSpc>
            </a:pPr>
            <a:endParaRPr lang="en-US" sz="2000" b="1" spc="113" dirty="0">
              <a:solidFill>
                <a:srgbClr val="000000"/>
              </a:solidFill>
              <a:latin typeface="Bebas Neue" pitchFamily="2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F918A814-5821-4B7A-B950-5CD9EF714647}"/>
              </a:ext>
            </a:extLst>
          </p:cNvPr>
          <p:cNvSpPr txBox="1"/>
          <p:nvPr/>
        </p:nvSpPr>
        <p:spPr>
          <a:xfrm>
            <a:off x="1423198" y="5102669"/>
            <a:ext cx="4787152" cy="736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46"/>
            <a:r>
              <a:rPr lang="hu-HU" sz="2400" b="1" spc="113" dirty="0">
                <a:solidFill>
                  <a:srgbClr val="000000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Közérdekkel szemben</a:t>
            </a:r>
          </a:p>
          <a:p>
            <a:pPr defTabSz="685846">
              <a:lnSpc>
                <a:spcPts val="1876"/>
              </a:lnSpc>
            </a:pPr>
            <a:r>
              <a:rPr lang="hu-HU" sz="2400" b="1" spc="113" dirty="0">
                <a:solidFill>
                  <a:srgbClr val="000000"/>
                </a:solidFill>
                <a:latin typeface="Bebas Neue" pitchFamily="2" charset="0"/>
                <a:ea typeface="League Spartan" charset="0"/>
                <a:cs typeface="Poppins" pitchFamily="2" charset="77"/>
              </a:rPr>
              <a:t>Érvényesülő magánérdek</a:t>
            </a:r>
          </a:p>
        </p:txBody>
      </p:sp>
      <p:sp>
        <p:nvSpPr>
          <p:cNvPr id="58" name="Oval 15">
            <a:extLst>
              <a:ext uri="{FF2B5EF4-FFF2-40B4-BE49-F238E27FC236}">
                <a16:creationId xmlns:a16="http://schemas.microsoft.com/office/drawing/2014/main" id="{FF87E79B-E244-4C2E-B8C3-4D5D4E892B89}"/>
              </a:ext>
            </a:extLst>
          </p:cNvPr>
          <p:cNvSpPr>
            <a:spLocks noChangeAspect="1"/>
          </p:cNvSpPr>
          <p:nvPr/>
        </p:nvSpPr>
        <p:spPr>
          <a:xfrm>
            <a:off x="794197" y="3928946"/>
            <a:ext cx="466426" cy="466426"/>
          </a:xfrm>
          <a:prstGeom prst="ellipse">
            <a:avLst/>
          </a:prstGeom>
          <a:solidFill>
            <a:srgbClr val="1BB1E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pic>
        <p:nvPicPr>
          <p:cNvPr id="5" name="Ábra 4" descr="Bank körvonalas">
            <a:extLst>
              <a:ext uri="{FF2B5EF4-FFF2-40B4-BE49-F238E27FC236}">
                <a16:creationId xmlns:a16="http://schemas.microsoft.com/office/drawing/2014/main" id="{541E1691-C28A-4D00-953E-16BE7C65F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4946" y="3950036"/>
            <a:ext cx="370052" cy="370052"/>
          </a:xfrm>
          <a:prstGeom prst="rect">
            <a:avLst/>
          </a:prstGeom>
        </p:spPr>
      </p:pic>
      <p:pic>
        <p:nvPicPr>
          <p:cNvPr id="9" name="Ábra 8" descr="Átvitel1 körvonalas">
            <a:extLst>
              <a:ext uri="{FF2B5EF4-FFF2-40B4-BE49-F238E27FC236}">
                <a16:creationId xmlns:a16="http://schemas.microsoft.com/office/drawing/2014/main" id="{51A3C2A8-57EC-478E-BAB4-AC4802F5F1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7624" y="5166648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885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19772" y="263785"/>
            <a:ext cx="4104456" cy="936104"/>
          </a:xfrm>
        </p:spPr>
        <p:txBody>
          <a:bodyPr/>
          <a:lstStyle/>
          <a:p>
            <a:r>
              <a:rPr lang="hu-HU" dirty="0"/>
              <a:t>Fogalmi alapvetések</a:t>
            </a:r>
          </a:p>
        </p:txBody>
      </p:sp>
      <p:sp>
        <p:nvSpPr>
          <p:cNvPr id="3" name="Szöveg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projekt szempontjából: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Már alkalmazásban levő korrupció fogalom – nemzetközi és nemzeti mutatók indexek</a:t>
            </a:r>
          </a:p>
          <a:p>
            <a:pPr marL="400050" lvl="1" indent="0">
              <a:buNone/>
            </a:pPr>
            <a:endParaRPr lang="hu-H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Állami Számvevőszék – Módszertani iránymutatás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1328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187624" y="263785"/>
            <a:ext cx="7056784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A Módszertani fejlesztés során használt korrupciófogalom</a:t>
            </a:r>
          </a:p>
        </p:txBody>
      </p:sp>
      <p:sp>
        <p:nvSpPr>
          <p:cNvPr id="3" name="Szöveg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hu-H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u-HU" dirty="0"/>
              <a:t>„</a:t>
            </a:r>
            <a:r>
              <a:rPr lang="hu-HU" i="1" dirty="0"/>
              <a:t>A korrupció az állam által rendelkezésre bocsájtott erőforrásokkal, </a:t>
            </a:r>
            <a:br>
              <a:rPr lang="hu-HU" i="1" dirty="0"/>
            </a:br>
            <a:r>
              <a:rPr lang="hu-HU" i="1" dirty="0"/>
              <a:t>döntési jogkörökkel való visszaélés </a:t>
            </a:r>
            <a:br>
              <a:rPr lang="hu-HU" i="1" dirty="0"/>
            </a:br>
            <a:r>
              <a:rPr lang="hu-HU" i="1" dirty="0"/>
              <a:t>magán célok érdekében.”</a:t>
            </a:r>
          </a:p>
        </p:txBody>
      </p:sp>
    </p:spTree>
    <p:extLst>
      <p:ext uri="{BB962C8B-B14F-4D97-AF65-F5344CB8AC3E}">
        <p14:creationId xmlns:p14="http://schemas.microsoft.com/office/powerpoint/2010/main" val="17939043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43608" y="212897"/>
            <a:ext cx="7056784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A fogalmi háló következő lépcsője</a:t>
            </a:r>
          </a:p>
        </p:txBody>
      </p:sp>
      <p:grpSp>
        <p:nvGrpSpPr>
          <p:cNvPr id="17" name="Group 1">
            <a:extLst>
              <a:ext uri="{FF2B5EF4-FFF2-40B4-BE49-F238E27FC236}">
                <a16:creationId xmlns:a16="http://schemas.microsoft.com/office/drawing/2014/main" id="{741B7E9D-1B89-48D0-B656-BADF39CA8F83}"/>
              </a:ext>
            </a:extLst>
          </p:cNvPr>
          <p:cNvGrpSpPr/>
          <p:nvPr/>
        </p:nvGrpSpPr>
        <p:grpSpPr>
          <a:xfrm rot="5400000">
            <a:off x="2641605" y="2064878"/>
            <a:ext cx="3855966" cy="3432275"/>
            <a:chOff x="7042447" y="3221289"/>
            <a:chExt cx="10279897" cy="9150350"/>
          </a:xfrm>
        </p:grpSpPr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60837226-1E51-4B4B-A848-1611A2D89608}"/>
                </a:ext>
              </a:extLst>
            </p:cNvPr>
            <p:cNvSpPr/>
            <p:nvPr/>
          </p:nvSpPr>
          <p:spPr>
            <a:xfrm>
              <a:off x="7629558" y="3221289"/>
              <a:ext cx="9692786" cy="6079229"/>
            </a:xfrm>
            <a:custGeom>
              <a:avLst/>
              <a:gdLst>
                <a:gd name="connsiteX0" fmla="*/ 4559267 w 9692786"/>
                <a:gd name="connsiteY0" fmla="*/ 0 h 6079229"/>
                <a:gd name="connsiteX1" fmla="*/ 9128489 w 9692786"/>
                <a:gd name="connsiteY1" fmla="*/ 4339737 h 6079229"/>
                <a:gd name="connsiteX2" fmla="*/ 9130974 w 9692786"/>
                <a:gd name="connsiteY2" fmla="*/ 4438015 h 6079229"/>
                <a:gd name="connsiteX3" fmla="*/ 9692786 w 9692786"/>
                <a:gd name="connsiteY3" fmla="*/ 4438015 h 6079229"/>
                <a:gd name="connsiteX4" fmla="*/ 7652876 w 9692786"/>
                <a:gd name="connsiteY4" fmla="*/ 6079229 h 6079229"/>
                <a:gd name="connsiteX5" fmla="*/ 5612967 w 9692786"/>
                <a:gd name="connsiteY5" fmla="*/ 4438015 h 6079229"/>
                <a:gd name="connsiteX6" fmla="*/ 6197848 w 9692786"/>
                <a:gd name="connsiteY6" fmla="*/ 4438015 h 6079229"/>
                <a:gd name="connsiteX7" fmla="*/ 6196278 w 9692786"/>
                <a:gd name="connsiteY7" fmla="*/ 4406932 h 6079229"/>
                <a:gd name="connsiteX8" fmla="*/ 4559267 w 9692786"/>
                <a:gd name="connsiteY8" fmla="*/ 2929668 h 6079229"/>
                <a:gd name="connsiteX9" fmla="*/ 2981845 w 9692786"/>
                <a:gd name="connsiteY9" fmla="*/ 4105225 h 6079229"/>
                <a:gd name="connsiteX10" fmla="*/ 2948426 w 9692786"/>
                <a:gd name="connsiteY10" fmla="*/ 4274432 h 6079229"/>
                <a:gd name="connsiteX11" fmla="*/ 1452798 w 9692786"/>
                <a:gd name="connsiteY11" fmla="*/ 3071121 h 6079229"/>
                <a:gd name="connsiteX12" fmla="*/ 0 w 9692786"/>
                <a:gd name="connsiteY12" fmla="*/ 4239974 h 6079229"/>
                <a:gd name="connsiteX13" fmla="*/ 34661 w 9692786"/>
                <a:gd name="connsiteY13" fmla="*/ 3892627 h 6079229"/>
                <a:gd name="connsiteX14" fmla="*/ 4559267 w 9692786"/>
                <a:gd name="connsiteY14" fmla="*/ 0 h 607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692786" h="6079229">
                  <a:moveTo>
                    <a:pt x="4559267" y="0"/>
                  </a:moveTo>
                  <a:cubicBezTo>
                    <a:pt x="7007104" y="0"/>
                    <a:pt x="9005951" y="1922353"/>
                    <a:pt x="9128489" y="4339737"/>
                  </a:cubicBezTo>
                  <a:lnTo>
                    <a:pt x="9130974" y="4438015"/>
                  </a:lnTo>
                  <a:lnTo>
                    <a:pt x="9692786" y="4438015"/>
                  </a:lnTo>
                  <a:lnTo>
                    <a:pt x="7652876" y="6079229"/>
                  </a:lnTo>
                  <a:lnTo>
                    <a:pt x="5612967" y="4438015"/>
                  </a:lnTo>
                  <a:lnTo>
                    <a:pt x="6197848" y="4438015"/>
                  </a:lnTo>
                  <a:lnTo>
                    <a:pt x="6196278" y="4406932"/>
                  </a:lnTo>
                  <a:cubicBezTo>
                    <a:pt x="6112012" y="3577175"/>
                    <a:pt x="5411256" y="2929668"/>
                    <a:pt x="4559267" y="2929668"/>
                  </a:cubicBezTo>
                  <a:cubicBezTo>
                    <a:pt x="3813777" y="2929668"/>
                    <a:pt x="3184074" y="3425416"/>
                    <a:pt x="2981845" y="4105225"/>
                  </a:cubicBezTo>
                  <a:lnTo>
                    <a:pt x="2948426" y="4274432"/>
                  </a:lnTo>
                  <a:lnTo>
                    <a:pt x="1452798" y="3071121"/>
                  </a:lnTo>
                  <a:lnTo>
                    <a:pt x="0" y="4239974"/>
                  </a:lnTo>
                  <a:lnTo>
                    <a:pt x="34661" y="3892627"/>
                  </a:lnTo>
                  <a:cubicBezTo>
                    <a:pt x="364193" y="1689568"/>
                    <a:pt x="2264420" y="0"/>
                    <a:pt x="4559267" y="0"/>
                  </a:cubicBezTo>
                  <a:close/>
                </a:path>
              </a:pathLst>
            </a:custGeom>
            <a:solidFill>
              <a:srgbClr val="4E88E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8D360E9F-AF91-47B7-AF19-71BD8024FE70}"/>
                </a:ext>
              </a:extLst>
            </p:cNvPr>
            <p:cNvSpPr/>
            <p:nvPr/>
          </p:nvSpPr>
          <p:spPr>
            <a:xfrm>
              <a:off x="7042447" y="6292410"/>
              <a:ext cx="9706767" cy="6079229"/>
            </a:xfrm>
            <a:custGeom>
              <a:avLst/>
              <a:gdLst>
                <a:gd name="connsiteX0" fmla="*/ 2039909 w 9706767"/>
                <a:gd name="connsiteY0" fmla="*/ 0 h 6079229"/>
                <a:gd name="connsiteX1" fmla="*/ 4079818 w 9706767"/>
                <a:gd name="connsiteY1" fmla="*/ 1641214 h 6079229"/>
                <a:gd name="connsiteX2" fmla="*/ 3507797 w 9706767"/>
                <a:gd name="connsiteY2" fmla="*/ 1641214 h 6079229"/>
                <a:gd name="connsiteX3" fmla="*/ 3509367 w 9706767"/>
                <a:gd name="connsiteY3" fmla="*/ 1672297 h 6079229"/>
                <a:gd name="connsiteX4" fmla="*/ 5146378 w 9706767"/>
                <a:gd name="connsiteY4" fmla="*/ 3149561 h 6079229"/>
                <a:gd name="connsiteX5" fmla="*/ 6723800 w 9706767"/>
                <a:gd name="connsiteY5" fmla="*/ 1974005 h 6079229"/>
                <a:gd name="connsiteX6" fmla="*/ 6755456 w 9706767"/>
                <a:gd name="connsiteY6" fmla="*/ 1813725 h 6079229"/>
                <a:gd name="connsiteX7" fmla="*/ 8239987 w 9706767"/>
                <a:gd name="connsiteY7" fmla="*/ 3008108 h 6079229"/>
                <a:gd name="connsiteX8" fmla="*/ 9706767 w 9706767"/>
                <a:gd name="connsiteY8" fmla="*/ 1828007 h 6079229"/>
                <a:gd name="connsiteX9" fmla="*/ 9670984 w 9706767"/>
                <a:gd name="connsiteY9" fmla="*/ 2186602 h 6079229"/>
                <a:gd name="connsiteX10" fmla="*/ 5146378 w 9706767"/>
                <a:gd name="connsiteY10" fmla="*/ 6079229 h 6079229"/>
                <a:gd name="connsiteX11" fmla="*/ 577156 w 9706767"/>
                <a:gd name="connsiteY11" fmla="*/ 1739492 h 6079229"/>
                <a:gd name="connsiteX12" fmla="*/ 574671 w 9706767"/>
                <a:gd name="connsiteY12" fmla="*/ 1641214 h 6079229"/>
                <a:gd name="connsiteX13" fmla="*/ 0 w 9706767"/>
                <a:gd name="connsiteY13" fmla="*/ 1641214 h 6079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706767" h="6079229">
                  <a:moveTo>
                    <a:pt x="2039909" y="0"/>
                  </a:moveTo>
                  <a:lnTo>
                    <a:pt x="4079818" y="1641214"/>
                  </a:lnTo>
                  <a:lnTo>
                    <a:pt x="3507797" y="1641214"/>
                  </a:lnTo>
                  <a:lnTo>
                    <a:pt x="3509367" y="1672297"/>
                  </a:lnTo>
                  <a:cubicBezTo>
                    <a:pt x="3593633" y="2502054"/>
                    <a:pt x="4294389" y="3149561"/>
                    <a:pt x="5146378" y="3149561"/>
                  </a:cubicBezTo>
                  <a:cubicBezTo>
                    <a:pt x="5891868" y="3149561"/>
                    <a:pt x="6521571" y="2653814"/>
                    <a:pt x="6723800" y="1974005"/>
                  </a:cubicBezTo>
                  <a:lnTo>
                    <a:pt x="6755456" y="1813725"/>
                  </a:lnTo>
                  <a:lnTo>
                    <a:pt x="8239987" y="3008108"/>
                  </a:lnTo>
                  <a:lnTo>
                    <a:pt x="9706767" y="1828007"/>
                  </a:lnTo>
                  <a:lnTo>
                    <a:pt x="9670984" y="2186602"/>
                  </a:lnTo>
                  <a:cubicBezTo>
                    <a:pt x="9341452" y="4389661"/>
                    <a:pt x="7441225" y="6079229"/>
                    <a:pt x="5146378" y="6079229"/>
                  </a:cubicBezTo>
                  <a:cubicBezTo>
                    <a:pt x="2698541" y="6079229"/>
                    <a:pt x="699694" y="4156876"/>
                    <a:pt x="577156" y="1739492"/>
                  </a:cubicBezTo>
                  <a:lnTo>
                    <a:pt x="574671" y="1641214"/>
                  </a:lnTo>
                  <a:lnTo>
                    <a:pt x="0" y="1641214"/>
                  </a:lnTo>
                  <a:close/>
                </a:path>
              </a:pathLst>
            </a:custGeom>
            <a:solidFill>
              <a:srgbClr val="1359B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TextBox 24">
            <a:extLst>
              <a:ext uri="{FF2B5EF4-FFF2-40B4-BE49-F238E27FC236}">
                <a16:creationId xmlns:a16="http://schemas.microsoft.com/office/drawing/2014/main" id="{1369B706-C308-4D24-9302-EF3D3CACCAC3}"/>
              </a:ext>
            </a:extLst>
          </p:cNvPr>
          <p:cNvSpPr txBox="1"/>
          <p:nvPr/>
        </p:nvSpPr>
        <p:spPr>
          <a:xfrm>
            <a:off x="6584322" y="3231201"/>
            <a:ext cx="199285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Egyéni percepció</a:t>
            </a:r>
          </a:p>
          <a:p>
            <a:pPr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fogalomkészlete</a:t>
            </a:r>
            <a:endParaRPr lang="en-US" sz="1600" b="1" dirty="0">
              <a:solidFill>
                <a:srgbClr val="08204C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5128F6B3-A3B8-4DED-98BF-FBEFCDEF7734}"/>
              </a:ext>
            </a:extLst>
          </p:cNvPr>
          <p:cNvSpPr txBox="1"/>
          <p:nvPr/>
        </p:nvSpPr>
        <p:spPr>
          <a:xfrm>
            <a:off x="429327" y="3229377"/>
            <a:ext cx="2054733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Mérőeszköz fogalomkészlete</a:t>
            </a:r>
            <a:endParaRPr lang="en-US" sz="1600" b="1" dirty="0">
              <a:solidFill>
                <a:srgbClr val="08204C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6" name="Freeform 939">
            <a:extLst>
              <a:ext uri="{FF2B5EF4-FFF2-40B4-BE49-F238E27FC236}">
                <a16:creationId xmlns:a16="http://schemas.microsoft.com/office/drawing/2014/main" id="{96359F22-E87E-4685-AF74-5D400E96EA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156856" y="3521765"/>
            <a:ext cx="488673" cy="488673"/>
          </a:xfrm>
          <a:custGeom>
            <a:avLst/>
            <a:gdLst>
              <a:gd name="T0" fmla="*/ 4423137 w 283804"/>
              <a:gd name="T1" fmla="*/ 5500321 h 283803"/>
              <a:gd name="T2" fmla="*/ 4782176 w 283804"/>
              <a:gd name="T3" fmla="*/ 5213102 h 283803"/>
              <a:gd name="T4" fmla="*/ 524141 w 283804"/>
              <a:gd name="T5" fmla="*/ 5500321 h 283803"/>
              <a:gd name="T6" fmla="*/ 890359 w 283804"/>
              <a:gd name="T7" fmla="*/ 5213102 h 283803"/>
              <a:gd name="T8" fmla="*/ 1443264 w 283804"/>
              <a:gd name="T9" fmla="*/ 5500321 h 283803"/>
              <a:gd name="T10" fmla="*/ 2032045 w 283804"/>
              <a:gd name="T11" fmla="*/ 4983312 h 283803"/>
              <a:gd name="T12" fmla="*/ 2814722 w 283804"/>
              <a:gd name="T13" fmla="*/ 5500321 h 283803"/>
              <a:gd name="T14" fmla="*/ 3525599 w 283804"/>
              <a:gd name="T15" fmla="*/ 4875617 h 283803"/>
              <a:gd name="T16" fmla="*/ 2261833 w 283804"/>
              <a:gd name="T17" fmla="*/ 4301159 h 283803"/>
              <a:gd name="T18" fmla="*/ 1349935 w 283804"/>
              <a:gd name="T19" fmla="*/ 3094826 h 283803"/>
              <a:gd name="T20" fmla="*/ 4100000 w 283804"/>
              <a:gd name="T21" fmla="*/ 2635265 h 283803"/>
              <a:gd name="T22" fmla="*/ 3180915 w 283804"/>
              <a:gd name="T23" fmla="*/ 3841594 h 283803"/>
              <a:gd name="T24" fmla="*/ 4100000 w 283804"/>
              <a:gd name="T25" fmla="*/ 2635265 h 283803"/>
              <a:gd name="T26" fmla="*/ 3514448 w 283804"/>
              <a:gd name="T27" fmla="*/ 1233697 h 283803"/>
              <a:gd name="T28" fmla="*/ 3331676 w 283804"/>
              <a:gd name="T29" fmla="*/ 1233697 h 283803"/>
              <a:gd name="T30" fmla="*/ 2026933 w 283804"/>
              <a:gd name="T31" fmla="*/ 1142307 h 283803"/>
              <a:gd name="T32" fmla="*/ 2026933 w 283804"/>
              <a:gd name="T33" fmla="*/ 1325094 h 283803"/>
              <a:gd name="T34" fmla="*/ 2026933 w 283804"/>
              <a:gd name="T35" fmla="*/ 1142307 h 283803"/>
              <a:gd name="T36" fmla="*/ 2815631 w 283804"/>
              <a:gd name="T37" fmla="*/ 467788 h 283803"/>
              <a:gd name="T38" fmla="*/ 3112344 w 283804"/>
              <a:gd name="T39" fmla="*/ 786703 h 283803"/>
              <a:gd name="T40" fmla="*/ 2953142 w 283804"/>
              <a:gd name="T41" fmla="*/ 851932 h 283803"/>
              <a:gd name="T42" fmla="*/ 2489989 w 283804"/>
              <a:gd name="T43" fmla="*/ 924459 h 283803"/>
              <a:gd name="T44" fmla="*/ 3134070 w 283804"/>
              <a:gd name="T45" fmla="*/ 1511611 h 283803"/>
              <a:gd name="T46" fmla="*/ 2815631 w 283804"/>
              <a:gd name="T47" fmla="*/ 1975491 h 283803"/>
              <a:gd name="T48" fmla="*/ 2641965 w 283804"/>
              <a:gd name="T49" fmla="*/ 1975491 h 283803"/>
              <a:gd name="T50" fmla="*/ 2345249 w 283804"/>
              <a:gd name="T51" fmla="*/ 1656573 h 283803"/>
              <a:gd name="T52" fmla="*/ 2504471 w 283804"/>
              <a:gd name="T53" fmla="*/ 1584087 h 283803"/>
              <a:gd name="T54" fmla="*/ 2967609 w 283804"/>
              <a:gd name="T55" fmla="*/ 1511611 h 283803"/>
              <a:gd name="T56" fmla="*/ 2316327 w 283804"/>
              <a:gd name="T57" fmla="*/ 924459 h 283803"/>
              <a:gd name="T58" fmla="*/ 2641965 w 283804"/>
              <a:gd name="T59" fmla="*/ 467788 h 283803"/>
              <a:gd name="T60" fmla="*/ 2721369 w 283804"/>
              <a:gd name="T61" fmla="*/ 172345 h 283803"/>
              <a:gd name="T62" fmla="*/ 2721369 w 283804"/>
              <a:gd name="T63" fmla="*/ 2297796 h 283803"/>
              <a:gd name="T64" fmla="*/ 2721369 w 283804"/>
              <a:gd name="T65" fmla="*/ 172345 h 283803"/>
              <a:gd name="T66" fmla="*/ 3956405 w 283804"/>
              <a:gd name="T67" fmla="*/ 1235039 h 283803"/>
              <a:gd name="T68" fmla="*/ 2807554 w 283804"/>
              <a:gd name="T69" fmla="*/ 3238446 h 283803"/>
              <a:gd name="T70" fmla="*/ 4552391 w 283804"/>
              <a:gd name="T71" fmla="*/ 2462927 h 283803"/>
              <a:gd name="T72" fmla="*/ 3180915 w 283804"/>
              <a:gd name="T73" fmla="*/ 4013919 h 283803"/>
              <a:gd name="T74" fmla="*/ 2807554 w 283804"/>
              <a:gd name="T75" fmla="*/ 5062296 h 283803"/>
              <a:gd name="T76" fmla="*/ 4351334 w 283804"/>
              <a:gd name="T77" fmla="*/ 5263368 h 283803"/>
              <a:gd name="T78" fmla="*/ 5320700 w 283804"/>
              <a:gd name="T79" fmla="*/ 5500321 h 283803"/>
              <a:gd name="T80" fmla="*/ 5672524 w 283804"/>
              <a:gd name="T81" fmla="*/ 5586490 h 283803"/>
              <a:gd name="T82" fmla="*/ 86116 w 283804"/>
              <a:gd name="T83" fmla="*/ 5672649 h 283803"/>
              <a:gd name="T84" fmla="*/ 86116 w 283804"/>
              <a:gd name="T85" fmla="*/ 5500321 h 283803"/>
              <a:gd name="T86" fmla="*/ 890359 w 283804"/>
              <a:gd name="T87" fmla="*/ 5047944 h 283803"/>
              <a:gd name="T88" fmla="*/ 2032045 w 283804"/>
              <a:gd name="T89" fmla="*/ 4810993 h 283803"/>
              <a:gd name="T90" fmla="*/ 2635213 w 283804"/>
              <a:gd name="T91" fmla="*/ 4473484 h 283803"/>
              <a:gd name="T92" fmla="*/ 804190 w 283804"/>
              <a:gd name="T93" fmla="*/ 3008648 h 283803"/>
              <a:gd name="T94" fmla="*/ 1349935 w 283804"/>
              <a:gd name="T95" fmla="*/ 2922478 h 283803"/>
              <a:gd name="T96" fmla="*/ 2635213 w 283804"/>
              <a:gd name="T97" fmla="*/ 2462927 h 283803"/>
              <a:gd name="T98" fmla="*/ 2721369 w 283804"/>
              <a:gd name="T99" fmla="*/ 0 h 28380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83804" h="283803">
                <a:moveTo>
                  <a:pt x="239258" y="260811"/>
                </a:moveTo>
                <a:cubicBezTo>
                  <a:pt x="230636" y="260811"/>
                  <a:pt x="223092" y="266918"/>
                  <a:pt x="221295" y="275181"/>
                </a:cubicBezTo>
                <a:lnTo>
                  <a:pt x="257220" y="275181"/>
                </a:lnTo>
                <a:cubicBezTo>
                  <a:pt x="255424" y="266918"/>
                  <a:pt x="247879" y="260811"/>
                  <a:pt x="239258" y="260811"/>
                </a:cubicBezTo>
                <a:close/>
                <a:moveTo>
                  <a:pt x="44546" y="260811"/>
                </a:moveTo>
                <a:cubicBezTo>
                  <a:pt x="35565" y="260811"/>
                  <a:pt x="28380" y="266918"/>
                  <a:pt x="26225" y="275181"/>
                </a:cubicBezTo>
                <a:lnTo>
                  <a:pt x="62508" y="275181"/>
                </a:lnTo>
                <a:cubicBezTo>
                  <a:pt x="60353" y="266918"/>
                  <a:pt x="53168" y="260811"/>
                  <a:pt x="44546" y="260811"/>
                </a:cubicBezTo>
                <a:close/>
                <a:moveTo>
                  <a:pt x="101666" y="249315"/>
                </a:moveTo>
                <a:cubicBezTo>
                  <a:pt x="86578" y="249315"/>
                  <a:pt x="74004" y="260452"/>
                  <a:pt x="72208" y="275181"/>
                </a:cubicBezTo>
                <a:lnTo>
                  <a:pt x="131484" y="275181"/>
                </a:lnTo>
                <a:cubicBezTo>
                  <a:pt x="129328" y="260452"/>
                  <a:pt x="116754" y="249315"/>
                  <a:pt x="101666" y="249315"/>
                </a:cubicBezTo>
                <a:close/>
                <a:moveTo>
                  <a:pt x="176390" y="243927"/>
                </a:moveTo>
                <a:cubicBezTo>
                  <a:pt x="158068" y="243927"/>
                  <a:pt x="142620" y="257578"/>
                  <a:pt x="140824" y="275181"/>
                </a:cubicBezTo>
                <a:lnTo>
                  <a:pt x="211596" y="275181"/>
                </a:lnTo>
                <a:cubicBezTo>
                  <a:pt x="209799" y="257578"/>
                  <a:pt x="194711" y="243927"/>
                  <a:pt x="176390" y="243927"/>
                </a:cubicBezTo>
                <a:close/>
                <a:moveTo>
                  <a:pt x="48857" y="154834"/>
                </a:moveTo>
                <a:cubicBezTo>
                  <a:pt x="51013" y="188603"/>
                  <a:pt x="79034" y="215187"/>
                  <a:pt x="113162" y="215187"/>
                </a:cubicBezTo>
                <a:lnTo>
                  <a:pt x="131843" y="215187"/>
                </a:lnTo>
                <a:cubicBezTo>
                  <a:pt x="129328" y="181418"/>
                  <a:pt x="101307" y="154834"/>
                  <a:pt x="67538" y="154834"/>
                </a:cubicBezTo>
                <a:lnTo>
                  <a:pt x="48857" y="154834"/>
                </a:lnTo>
                <a:close/>
                <a:moveTo>
                  <a:pt x="205129" y="131843"/>
                </a:moveTo>
                <a:cubicBezTo>
                  <a:pt x="170642" y="131843"/>
                  <a:pt x="142620" y="158427"/>
                  <a:pt x="140824" y="192196"/>
                </a:cubicBezTo>
                <a:lnTo>
                  <a:pt x="159145" y="192196"/>
                </a:lnTo>
                <a:cubicBezTo>
                  <a:pt x="193274" y="192196"/>
                  <a:pt x="221295" y="165612"/>
                  <a:pt x="223451" y="131843"/>
                </a:cubicBezTo>
                <a:lnTo>
                  <a:pt x="205129" y="131843"/>
                </a:lnTo>
                <a:close/>
                <a:moveTo>
                  <a:pt x="171260" y="57150"/>
                </a:moveTo>
                <a:cubicBezTo>
                  <a:pt x="173546" y="57150"/>
                  <a:pt x="175832" y="59055"/>
                  <a:pt x="175832" y="61722"/>
                </a:cubicBezTo>
                <a:cubicBezTo>
                  <a:pt x="175832" y="64008"/>
                  <a:pt x="173546" y="66294"/>
                  <a:pt x="171260" y="66294"/>
                </a:cubicBezTo>
                <a:cubicBezTo>
                  <a:pt x="168593" y="66294"/>
                  <a:pt x="166688" y="64008"/>
                  <a:pt x="166688" y="61722"/>
                </a:cubicBezTo>
                <a:cubicBezTo>
                  <a:pt x="166688" y="59055"/>
                  <a:pt x="168593" y="57150"/>
                  <a:pt x="171260" y="57150"/>
                </a:cubicBezTo>
                <a:close/>
                <a:moveTo>
                  <a:pt x="101410" y="57150"/>
                </a:moveTo>
                <a:cubicBezTo>
                  <a:pt x="104077" y="57150"/>
                  <a:pt x="105982" y="59055"/>
                  <a:pt x="105982" y="61722"/>
                </a:cubicBezTo>
                <a:cubicBezTo>
                  <a:pt x="105982" y="64008"/>
                  <a:pt x="104077" y="66294"/>
                  <a:pt x="101410" y="66294"/>
                </a:cubicBezTo>
                <a:cubicBezTo>
                  <a:pt x="98743" y="66294"/>
                  <a:pt x="96838" y="64008"/>
                  <a:pt x="96838" y="61722"/>
                </a:cubicBezTo>
                <a:cubicBezTo>
                  <a:pt x="96838" y="59055"/>
                  <a:pt x="98743" y="57150"/>
                  <a:pt x="101410" y="57150"/>
                </a:cubicBezTo>
                <a:close/>
                <a:moveTo>
                  <a:pt x="136525" y="19050"/>
                </a:moveTo>
                <a:cubicBezTo>
                  <a:pt x="139060" y="19050"/>
                  <a:pt x="140870" y="20863"/>
                  <a:pt x="140870" y="23402"/>
                </a:cubicBezTo>
                <a:lnTo>
                  <a:pt x="140870" y="27754"/>
                </a:lnTo>
                <a:cubicBezTo>
                  <a:pt x="147387" y="29204"/>
                  <a:pt x="152818" y="33194"/>
                  <a:pt x="155715" y="39359"/>
                </a:cubicBezTo>
                <a:cubicBezTo>
                  <a:pt x="156439" y="41535"/>
                  <a:pt x="155715" y="44073"/>
                  <a:pt x="153180" y="45161"/>
                </a:cubicBezTo>
                <a:cubicBezTo>
                  <a:pt x="151008" y="45887"/>
                  <a:pt x="148473" y="45161"/>
                  <a:pt x="147749" y="42623"/>
                </a:cubicBezTo>
                <a:cubicBezTo>
                  <a:pt x="145939" y="38634"/>
                  <a:pt x="141594" y="35732"/>
                  <a:pt x="136525" y="35732"/>
                </a:cubicBezTo>
                <a:cubicBezTo>
                  <a:pt x="130008" y="35732"/>
                  <a:pt x="124577" y="40447"/>
                  <a:pt x="124577" y="46249"/>
                </a:cubicBezTo>
                <a:cubicBezTo>
                  <a:pt x="124577" y="53140"/>
                  <a:pt x="128560" y="56767"/>
                  <a:pt x="136525" y="56767"/>
                </a:cubicBezTo>
                <a:cubicBezTo>
                  <a:pt x="151732" y="56767"/>
                  <a:pt x="156801" y="66558"/>
                  <a:pt x="156801" y="75625"/>
                </a:cubicBezTo>
                <a:cubicBezTo>
                  <a:pt x="156801" y="84691"/>
                  <a:pt x="150284" y="92670"/>
                  <a:pt x="140870" y="94483"/>
                </a:cubicBezTo>
                <a:lnTo>
                  <a:pt x="140870" y="98835"/>
                </a:lnTo>
                <a:cubicBezTo>
                  <a:pt x="140870" y="101011"/>
                  <a:pt x="139060" y="102824"/>
                  <a:pt x="136525" y="102824"/>
                </a:cubicBezTo>
                <a:cubicBezTo>
                  <a:pt x="133991" y="102824"/>
                  <a:pt x="132181" y="101011"/>
                  <a:pt x="132181" y="98835"/>
                </a:cubicBezTo>
                <a:lnTo>
                  <a:pt x="132181" y="94483"/>
                </a:lnTo>
                <a:cubicBezTo>
                  <a:pt x="125663" y="93033"/>
                  <a:pt x="119870" y="89043"/>
                  <a:pt x="117336" y="82878"/>
                </a:cubicBezTo>
                <a:cubicBezTo>
                  <a:pt x="116250" y="80702"/>
                  <a:pt x="117336" y="78164"/>
                  <a:pt x="119870" y="77076"/>
                </a:cubicBezTo>
                <a:cubicBezTo>
                  <a:pt x="122043" y="75988"/>
                  <a:pt x="124577" y="77076"/>
                  <a:pt x="125301" y="79252"/>
                </a:cubicBezTo>
                <a:cubicBezTo>
                  <a:pt x="127112" y="83241"/>
                  <a:pt x="131818" y="86142"/>
                  <a:pt x="136525" y="86142"/>
                </a:cubicBezTo>
                <a:cubicBezTo>
                  <a:pt x="143042" y="86142"/>
                  <a:pt x="148473" y="81427"/>
                  <a:pt x="148473" y="75625"/>
                </a:cubicBezTo>
                <a:cubicBezTo>
                  <a:pt x="148473" y="69097"/>
                  <a:pt x="144491" y="65470"/>
                  <a:pt x="136525" y="65470"/>
                </a:cubicBezTo>
                <a:cubicBezTo>
                  <a:pt x="121319" y="65470"/>
                  <a:pt x="115888" y="55316"/>
                  <a:pt x="115888" y="46249"/>
                </a:cubicBezTo>
                <a:cubicBezTo>
                  <a:pt x="115888" y="37183"/>
                  <a:pt x="123129" y="29567"/>
                  <a:pt x="132181" y="27391"/>
                </a:cubicBezTo>
                <a:lnTo>
                  <a:pt x="132181" y="23402"/>
                </a:lnTo>
                <a:cubicBezTo>
                  <a:pt x="132181" y="20863"/>
                  <a:pt x="133991" y="19050"/>
                  <a:pt x="136525" y="19050"/>
                </a:cubicBezTo>
                <a:close/>
                <a:moveTo>
                  <a:pt x="136154" y="8622"/>
                </a:moveTo>
                <a:cubicBezTo>
                  <a:pt x="107055" y="8622"/>
                  <a:pt x="82985" y="32691"/>
                  <a:pt x="82985" y="61790"/>
                </a:cubicBezTo>
                <a:cubicBezTo>
                  <a:pt x="82985" y="90889"/>
                  <a:pt x="107055" y="114958"/>
                  <a:pt x="136154" y="114958"/>
                </a:cubicBezTo>
                <a:cubicBezTo>
                  <a:pt x="165253" y="114958"/>
                  <a:pt x="189322" y="90889"/>
                  <a:pt x="189322" y="61790"/>
                </a:cubicBezTo>
                <a:cubicBezTo>
                  <a:pt x="189322" y="32691"/>
                  <a:pt x="165253" y="8622"/>
                  <a:pt x="136154" y="8622"/>
                </a:cubicBezTo>
                <a:close/>
                <a:moveTo>
                  <a:pt x="136154" y="0"/>
                </a:moveTo>
                <a:cubicBezTo>
                  <a:pt x="170282" y="0"/>
                  <a:pt x="197944" y="27662"/>
                  <a:pt x="197944" y="61790"/>
                </a:cubicBezTo>
                <a:cubicBezTo>
                  <a:pt x="197944" y="94122"/>
                  <a:pt x="172438" y="121065"/>
                  <a:pt x="140465" y="123221"/>
                </a:cubicBezTo>
                <a:lnTo>
                  <a:pt x="140465" y="162019"/>
                </a:lnTo>
                <a:cubicBezTo>
                  <a:pt x="152679" y="139027"/>
                  <a:pt x="177108" y="123221"/>
                  <a:pt x="205129" y="123221"/>
                </a:cubicBezTo>
                <a:lnTo>
                  <a:pt x="227762" y="123221"/>
                </a:lnTo>
                <a:cubicBezTo>
                  <a:pt x="230276" y="123221"/>
                  <a:pt x="232073" y="125017"/>
                  <a:pt x="232073" y="127891"/>
                </a:cubicBezTo>
                <a:cubicBezTo>
                  <a:pt x="232073" y="168126"/>
                  <a:pt x="199381" y="200817"/>
                  <a:pt x="159145" y="200817"/>
                </a:cubicBezTo>
                <a:lnTo>
                  <a:pt x="140465" y="200817"/>
                </a:lnTo>
                <a:lnTo>
                  <a:pt x="140465" y="253267"/>
                </a:lnTo>
                <a:cubicBezTo>
                  <a:pt x="148368" y="242130"/>
                  <a:pt x="161660" y="234946"/>
                  <a:pt x="176390" y="234946"/>
                </a:cubicBezTo>
                <a:cubicBezTo>
                  <a:pt x="195070" y="234946"/>
                  <a:pt x="211236" y="246801"/>
                  <a:pt x="217703" y="263326"/>
                </a:cubicBezTo>
                <a:cubicBezTo>
                  <a:pt x="222373" y="256500"/>
                  <a:pt x="230276" y="252549"/>
                  <a:pt x="239258" y="252549"/>
                </a:cubicBezTo>
                <a:cubicBezTo>
                  <a:pt x="252909" y="252549"/>
                  <a:pt x="264045" y="262248"/>
                  <a:pt x="266201" y="275181"/>
                </a:cubicBezTo>
                <a:lnTo>
                  <a:pt x="279493" y="275181"/>
                </a:lnTo>
                <a:cubicBezTo>
                  <a:pt x="281649" y="275181"/>
                  <a:pt x="283804" y="276977"/>
                  <a:pt x="283804" y="279492"/>
                </a:cubicBezTo>
                <a:cubicBezTo>
                  <a:pt x="283804" y="282007"/>
                  <a:pt x="281649" y="283803"/>
                  <a:pt x="279493" y="283803"/>
                </a:cubicBezTo>
                <a:lnTo>
                  <a:pt x="4311" y="283803"/>
                </a:lnTo>
                <a:cubicBezTo>
                  <a:pt x="2155" y="283803"/>
                  <a:pt x="0" y="282007"/>
                  <a:pt x="0" y="279492"/>
                </a:cubicBezTo>
                <a:cubicBezTo>
                  <a:pt x="0" y="276977"/>
                  <a:pt x="2155" y="275181"/>
                  <a:pt x="4311" y="275181"/>
                </a:cubicBezTo>
                <a:lnTo>
                  <a:pt x="17603" y="275181"/>
                </a:lnTo>
                <a:cubicBezTo>
                  <a:pt x="19758" y="262248"/>
                  <a:pt x="30895" y="252549"/>
                  <a:pt x="44546" y="252549"/>
                </a:cubicBezTo>
                <a:cubicBezTo>
                  <a:pt x="53527" y="252549"/>
                  <a:pt x="61431" y="256859"/>
                  <a:pt x="66460" y="263685"/>
                </a:cubicBezTo>
                <a:cubicBezTo>
                  <a:pt x="72567" y="250393"/>
                  <a:pt x="86219" y="240694"/>
                  <a:pt x="101666" y="240694"/>
                </a:cubicBezTo>
                <a:cubicBezTo>
                  <a:pt x="113881" y="240694"/>
                  <a:pt x="124658" y="246441"/>
                  <a:pt x="131843" y="255423"/>
                </a:cubicBezTo>
                <a:lnTo>
                  <a:pt x="131843" y="223809"/>
                </a:lnTo>
                <a:lnTo>
                  <a:pt x="113162" y="223809"/>
                </a:lnTo>
                <a:cubicBezTo>
                  <a:pt x="72927" y="223809"/>
                  <a:pt x="40235" y="190759"/>
                  <a:pt x="40235" y="150523"/>
                </a:cubicBezTo>
                <a:cubicBezTo>
                  <a:pt x="40235" y="148009"/>
                  <a:pt x="42031" y="146212"/>
                  <a:pt x="44546" y="146212"/>
                </a:cubicBezTo>
                <a:lnTo>
                  <a:pt x="67538" y="146212"/>
                </a:lnTo>
                <a:cubicBezTo>
                  <a:pt x="95200" y="146212"/>
                  <a:pt x="119628" y="162019"/>
                  <a:pt x="131843" y="185011"/>
                </a:cubicBezTo>
                <a:lnTo>
                  <a:pt x="131843" y="123221"/>
                </a:lnTo>
                <a:cubicBezTo>
                  <a:pt x="99870" y="121065"/>
                  <a:pt x="74723" y="94122"/>
                  <a:pt x="74723" y="61790"/>
                </a:cubicBezTo>
                <a:cubicBezTo>
                  <a:pt x="74723" y="27662"/>
                  <a:pt x="102385" y="0"/>
                  <a:pt x="13615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AAAAAA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7" name="Freeform 953">
            <a:extLst>
              <a:ext uri="{FF2B5EF4-FFF2-40B4-BE49-F238E27FC236}">
                <a16:creationId xmlns:a16="http://schemas.microsoft.com/office/drawing/2014/main" id="{72042FAA-AB6B-4FC9-9C06-94CA37FE06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03146" y="3521765"/>
            <a:ext cx="449578" cy="488673"/>
          </a:xfrm>
          <a:custGeom>
            <a:avLst/>
            <a:gdLst>
              <a:gd name="T0" fmla="*/ 1971810 w 262269"/>
              <a:gd name="T1" fmla="*/ 2296865 h 283804"/>
              <a:gd name="T2" fmla="*/ 2522496 w 262269"/>
              <a:gd name="T3" fmla="*/ 2296865 h 283804"/>
              <a:gd name="T4" fmla="*/ 2247172 w 262269"/>
              <a:gd name="T5" fmla="*/ 1840326 h 283804"/>
              <a:gd name="T6" fmla="*/ 2247172 w 262269"/>
              <a:gd name="T7" fmla="*/ 2753352 h 283804"/>
              <a:gd name="T8" fmla="*/ 2247172 w 262269"/>
              <a:gd name="T9" fmla="*/ 1840326 h 283804"/>
              <a:gd name="T10" fmla="*/ 1507350 w 262269"/>
              <a:gd name="T11" fmla="*/ 2308106 h 283804"/>
              <a:gd name="T12" fmla="*/ 1959717 w 262269"/>
              <a:gd name="T13" fmla="*/ 3071742 h 283804"/>
              <a:gd name="T14" fmla="*/ 2245064 w 262269"/>
              <a:gd name="T15" fmla="*/ 5463503 h 283804"/>
              <a:gd name="T16" fmla="*/ 2363345 w 262269"/>
              <a:gd name="T17" fmla="*/ 5117694 h 283804"/>
              <a:gd name="T18" fmla="*/ 2474711 w 262269"/>
              <a:gd name="T19" fmla="*/ 4750286 h 283804"/>
              <a:gd name="T20" fmla="*/ 2370298 w 262269"/>
              <a:gd name="T21" fmla="*/ 4390088 h 283804"/>
              <a:gd name="T22" fmla="*/ 2370298 w 262269"/>
              <a:gd name="T23" fmla="*/ 4173948 h 283804"/>
              <a:gd name="T24" fmla="*/ 2370298 w 262269"/>
              <a:gd name="T25" fmla="*/ 3921824 h 283804"/>
              <a:gd name="T26" fmla="*/ 2558226 w 262269"/>
              <a:gd name="T27" fmla="*/ 3071742 h 283804"/>
              <a:gd name="T28" fmla="*/ 3010547 w 262269"/>
              <a:gd name="T29" fmla="*/ 2308106 h 283804"/>
              <a:gd name="T30" fmla="*/ 2258952 w 262269"/>
              <a:gd name="T31" fmla="*/ 1364401 h 283804"/>
              <a:gd name="T32" fmla="*/ 2725237 w 262269"/>
              <a:gd name="T33" fmla="*/ 3129388 h 283804"/>
              <a:gd name="T34" fmla="*/ 2697411 w 262269"/>
              <a:gd name="T35" fmla="*/ 3828177 h 283804"/>
              <a:gd name="T36" fmla="*/ 2551272 w 262269"/>
              <a:gd name="T37" fmla="*/ 4116339 h 283804"/>
              <a:gd name="T38" fmla="*/ 2655651 w 262269"/>
              <a:gd name="T39" fmla="*/ 4346852 h 283804"/>
              <a:gd name="T40" fmla="*/ 2551272 w 262269"/>
              <a:gd name="T41" fmla="*/ 4584596 h 283804"/>
              <a:gd name="T42" fmla="*/ 2676507 w 262269"/>
              <a:gd name="T43" fmla="*/ 4750286 h 283804"/>
              <a:gd name="T44" fmla="*/ 2481664 w 262269"/>
              <a:gd name="T45" fmla="*/ 4988002 h 283804"/>
              <a:gd name="T46" fmla="*/ 2669552 w 262269"/>
              <a:gd name="T47" fmla="*/ 5225759 h 283804"/>
              <a:gd name="T48" fmla="*/ 2300720 w 262269"/>
              <a:gd name="T49" fmla="*/ 5643590 h 283804"/>
              <a:gd name="T50" fmla="*/ 2182413 w 262269"/>
              <a:gd name="T51" fmla="*/ 5643590 h 283804"/>
              <a:gd name="T52" fmla="*/ 1792693 w 262269"/>
              <a:gd name="T53" fmla="*/ 5204142 h 283804"/>
              <a:gd name="T54" fmla="*/ 1347316 w 262269"/>
              <a:gd name="T55" fmla="*/ 2308106 h 283804"/>
              <a:gd name="T56" fmla="*/ 2258987 w 262269"/>
              <a:gd name="T57" fmla="*/ 793208 h 283804"/>
              <a:gd name="T58" fmla="*/ 3728798 w 262269"/>
              <a:gd name="T59" fmla="*/ 2307348 h 283804"/>
              <a:gd name="T60" fmla="*/ 3236548 w 262269"/>
              <a:gd name="T61" fmla="*/ 3412452 h 283804"/>
              <a:gd name="T62" fmla="*/ 3174138 w 262269"/>
              <a:gd name="T63" fmla="*/ 3261759 h 283804"/>
              <a:gd name="T64" fmla="*/ 3174138 w 262269"/>
              <a:gd name="T65" fmla="*/ 1352998 h 283804"/>
              <a:gd name="T66" fmla="*/ 1336901 w 262269"/>
              <a:gd name="T67" fmla="*/ 1352998 h 283804"/>
              <a:gd name="T68" fmla="*/ 1336901 w 262269"/>
              <a:gd name="T69" fmla="*/ 3261759 h 283804"/>
              <a:gd name="T70" fmla="*/ 1219023 w 262269"/>
              <a:gd name="T71" fmla="*/ 3383746 h 283804"/>
              <a:gd name="T72" fmla="*/ 1219023 w 262269"/>
              <a:gd name="T73" fmla="*/ 1238159 h 283804"/>
              <a:gd name="T74" fmla="*/ 2246787 w 262269"/>
              <a:gd name="T75" fmla="*/ 0 h 283804"/>
              <a:gd name="T76" fmla="*/ 4951246 w 262269"/>
              <a:gd name="T77" fmla="*/ 3094711 h 283804"/>
              <a:gd name="T78" fmla="*/ 4902720 w 262269"/>
              <a:gd name="T79" fmla="*/ 3604502 h 283804"/>
              <a:gd name="T80" fmla="*/ 4493575 w 262269"/>
              <a:gd name="T81" fmla="*/ 4616928 h 283804"/>
              <a:gd name="T82" fmla="*/ 3432619 w 262269"/>
              <a:gd name="T83" fmla="*/ 5169801 h 283804"/>
              <a:gd name="T84" fmla="*/ 3349372 w 262269"/>
              <a:gd name="T85" fmla="*/ 5672411 h 283804"/>
              <a:gd name="T86" fmla="*/ 3266171 w 262269"/>
              <a:gd name="T87" fmla="*/ 5169801 h 283804"/>
              <a:gd name="T88" fmla="*/ 4327140 w 262269"/>
              <a:gd name="T89" fmla="*/ 4588184 h 283804"/>
              <a:gd name="T90" fmla="*/ 4368753 w 262269"/>
              <a:gd name="T91" fmla="*/ 3676314 h 283804"/>
              <a:gd name="T92" fmla="*/ 4888851 w 262269"/>
              <a:gd name="T93" fmla="*/ 3367561 h 283804"/>
              <a:gd name="T94" fmla="*/ 4334106 w 262269"/>
              <a:gd name="T95" fmla="*/ 2340770 h 283804"/>
              <a:gd name="T96" fmla="*/ 2246787 w 262269"/>
              <a:gd name="T97" fmla="*/ 172340 h 283804"/>
              <a:gd name="T98" fmla="*/ 443815 w 262269"/>
              <a:gd name="T99" fmla="*/ 3389084 h 283804"/>
              <a:gd name="T100" fmla="*/ 658790 w 262269"/>
              <a:gd name="T101" fmla="*/ 3762477 h 283804"/>
              <a:gd name="T102" fmla="*/ 1171911 w 262269"/>
              <a:gd name="T103" fmla="*/ 5579082 h 283804"/>
              <a:gd name="T104" fmla="*/ 1005487 w 262269"/>
              <a:gd name="T105" fmla="*/ 5586266 h 283804"/>
              <a:gd name="T106" fmla="*/ 520074 w 262269"/>
              <a:gd name="T107" fmla="*/ 3855833 h 283804"/>
              <a:gd name="T108" fmla="*/ 298187 w 262269"/>
              <a:gd name="T109" fmla="*/ 3482437 h 283804"/>
              <a:gd name="T110" fmla="*/ 2246787 w 262269"/>
              <a:gd name="T111" fmla="*/ 0 h 28380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62269" h="283804">
                <a:moveTo>
                  <a:pt x="116503" y="100640"/>
                </a:moveTo>
                <a:cubicBezTo>
                  <a:pt x="108651" y="100640"/>
                  <a:pt x="102227" y="107064"/>
                  <a:pt x="102227" y="114916"/>
                </a:cubicBezTo>
                <a:cubicBezTo>
                  <a:pt x="102227" y="123124"/>
                  <a:pt x="108651" y="129191"/>
                  <a:pt x="116503" y="129191"/>
                </a:cubicBezTo>
                <a:cubicBezTo>
                  <a:pt x="124354" y="129191"/>
                  <a:pt x="130778" y="123124"/>
                  <a:pt x="130778" y="114916"/>
                </a:cubicBezTo>
                <a:cubicBezTo>
                  <a:pt x="130778" y="107064"/>
                  <a:pt x="124354" y="100640"/>
                  <a:pt x="116503" y="100640"/>
                </a:cubicBezTo>
                <a:close/>
                <a:moveTo>
                  <a:pt x="116503" y="92075"/>
                </a:moveTo>
                <a:cubicBezTo>
                  <a:pt x="129351" y="92075"/>
                  <a:pt x="139343" y="102425"/>
                  <a:pt x="139343" y="114916"/>
                </a:cubicBezTo>
                <a:cubicBezTo>
                  <a:pt x="139343" y="127407"/>
                  <a:pt x="129351" y="137756"/>
                  <a:pt x="116503" y="137756"/>
                </a:cubicBezTo>
                <a:cubicBezTo>
                  <a:pt x="104012" y="137756"/>
                  <a:pt x="93662" y="127407"/>
                  <a:pt x="93662" y="114916"/>
                </a:cubicBezTo>
                <a:cubicBezTo>
                  <a:pt x="93662" y="102425"/>
                  <a:pt x="104012" y="92075"/>
                  <a:pt x="116503" y="92075"/>
                </a:cubicBezTo>
                <a:close/>
                <a:moveTo>
                  <a:pt x="117114" y="76913"/>
                </a:moveTo>
                <a:cubicBezTo>
                  <a:pt x="95828" y="76913"/>
                  <a:pt x="78148" y="94214"/>
                  <a:pt x="78148" y="115480"/>
                </a:cubicBezTo>
                <a:cubicBezTo>
                  <a:pt x="78148" y="130258"/>
                  <a:pt x="86446" y="143233"/>
                  <a:pt x="99435" y="150082"/>
                </a:cubicBezTo>
                <a:cubicBezTo>
                  <a:pt x="100879" y="150802"/>
                  <a:pt x="101600" y="152605"/>
                  <a:pt x="101600" y="153686"/>
                </a:cubicBezTo>
                <a:lnTo>
                  <a:pt x="101600" y="258572"/>
                </a:lnTo>
                <a:lnTo>
                  <a:pt x="116393" y="273350"/>
                </a:lnTo>
                <a:lnTo>
                  <a:pt x="127938" y="261456"/>
                </a:lnTo>
                <a:lnTo>
                  <a:pt x="122526" y="256049"/>
                </a:lnTo>
                <a:cubicBezTo>
                  <a:pt x="119279" y="252445"/>
                  <a:pt x="119279" y="247038"/>
                  <a:pt x="122526" y="243794"/>
                </a:cubicBezTo>
                <a:lnTo>
                  <a:pt x="128299" y="237667"/>
                </a:lnTo>
                <a:lnTo>
                  <a:pt x="122887" y="232261"/>
                </a:lnTo>
                <a:cubicBezTo>
                  <a:pt x="119640" y="228656"/>
                  <a:pt x="119640" y="223250"/>
                  <a:pt x="122887" y="219645"/>
                </a:cubicBezTo>
                <a:lnTo>
                  <a:pt x="128299" y="214239"/>
                </a:lnTo>
                <a:lnTo>
                  <a:pt x="122887" y="208832"/>
                </a:lnTo>
                <a:cubicBezTo>
                  <a:pt x="121083" y="207391"/>
                  <a:pt x="120362" y="204868"/>
                  <a:pt x="120362" y="202705"/>
                </a:cubicBezTo>
                <a:cubicBezTo>
                  <a:pt x="120362" y="200182"/>
                  <a:pt x="121083" y="198019"/>
                  <a:pt x="122887" y="196217"/>
                </a:cubicBezTo>
                <a:lnTo>
                  <a:pt x="132629" y="186846"/>
                </a:lnTo>
                <a:lnTo>
                  <a:pt x="132629" y="153686"/>
                </a:lnTo>
                <a:cubicBezTo>
                  <a:pt x="132629" y="152605"/>
                  <a:pt x="133711" y="150802"/>
                  <a:pt x="134793" y="150082"/>
                </a:cubicBezTo>
                <a:cubicBezTo>
                  <a:pt x="148143" y="143233"/>
                  <a:pt x="156080" y="130258"/>
                  <a:pt x="156080" y="115480"/>
                </a:cubicBezTo>
                <a:cubicBezTo>
                  <a:pt x="156080" y="94214"/>
                  <a:pt x="138762" y="76913"/>
                  <a:pt x="117114" y="76913"/>
                </a:cubicBezTo>
                <a:close/>
                <a:moveTo>
                  <a:pt x="117114" y="68263"/>
                </a:moveTo>
                <a:cubicBezTo>
                  <a:pt x="143092" y="68263"/>
                  <a:pt x="164739" y="89168"/>
                  <a:pt x="164739" y="115480"/>
                </a:cubicBezTo>
                <a:cubicBezTo>
                  <a:pt x="164739" y="132420"/>
                  <a:pt x="155720" y="147919"/>
                  <a:pt x="141288" y="156569"/>
                </a:cubicBezTo>
                <a:lnTo>
                  <a:pt x="141288" y="188648"/>
                </a:lnTo>
                <a:cubicBezTo>
                  <a:pt x="141288" y="189729"/>
                  <a:pt x="140927" y="190811"/>
                  <a:pt x="139845" y="191532"/>
                </a:cubicBezTo>
                <a:lnTo>
                  <a:pt x="129021" y="202345"/>
                </a:lnTo>
                <a:lnTo>
                  <a:pt x="132268" y="205949"/>
                </a:lnTo>
                <a:lnTo>
                  <a:pt x="137680" y="211355"/>
                </a:lnTo>
                <a:cubicBezTo>
                  <a:pt x="139123" y="212797"/>
                  <a:pt x="139123" y="215681"/>
                  <a:pt x="137680" y="217483"/>
                </a:cubicBezTo>
                <a:lnTo>
                  <a:pt x="129021" y="225773"/>
                </a:lnTo>
                <a:lnTo>
                  <a:pt x="132268" y="229377"/>
                </a:lnTo>
                <a:lnTo>
                  <a:pt x="137680" y="234423"/>
                </a:lnTo>
                <a:cubicBezTo>
                  <a:pt x="138401" y="235504"/>
                  <a:pt x="138762" y="236586"/>
                  <a:pt x="138762" y="237667"/>
                </a:cubicBezTo>
                <a:cubicBezTo>
                  <a:pt x="138762" y="238748"/>
                  <a:pt x="138401" y="239830"/>
                  <a:pt x="137680" y="240551"/>
                </a:cubicBezTo>
                <a:lnTo>
                  <a:pt x="128660" y="249561"/>
                </a:lnTo>
                <a:lnTo>
                  <a:pt x="137319" y="258572"/>
                </a:lnTo>
                <a:cubicBezTo>
                  <a:pt x="138041" y="259293"/>
                  <a:pt x="138401" y="260374"/>
                  <a:pt x="138401" y="261456"/>
                </a:cubicBezTo>
                <a:cubicBezTo>
                  <a:pt x="138401" y="262537"/>
                  <a:pt x="138041" y="263618"/>
                  <a:pt x="137319" y="264700"/>
                </a:cubicBezTo>
                <a:lnTo>
                  <a:pt x="119279" y="282361"/>
                </a:lnTo>
                <a:cubicBezTo>
                  <a:pt x="118558" y="283082"/>
                  <a:pt x="117475" y="283803"/>
                  <a:pt x="116393" y="283803"/>
                </a:cubicBezTo>
                <a:cubicBezTo>
                  <a:pt x="115310" y="283803"/>
                  <a:pt x="113867" y="283082"/>
                  <a:pt x="113146" y="282361"/>
                </a:cubicBezTo>
                <a:lnTo>
                  <a:pt x="94384" y="263618"/>
                </a:lnTo>
                <a:cubicBezTo>
                  <a:pt x="93663" y="262537"/>
                  <a:pt x="92941" y="261816"/>
                  <a:pt x="92941" y="260374"/>
                </a:cubicBezTo>
                <a:lnTo>
                  <a:pt x="92941" y="156569"/>
                </a:lnTo>
                <a:cubicBezTo>
                  <a:pt x="78870" y="147919"/>
                  <a:pt x="69850" y="132420"/>
                  <a:pt x="69850" y="115480"/>
                </a:cubicBezTo>
                <a:cubicBezTo>
                  <a:pt x="69850" y="89168"/>
                  <a:pt x="90776" y="68263"/>
                  <a:pt x="117114" y="68263"/>
                </a:cubicBezTo>
                <a:close/>
                <a:moveTo>
                  <a:pt x="117116" y="39688"/>
                </a:moveTo>
                <a:cubicBezTo>
                  <a:pt x="137604" y="39688"/>
                  <a:pt x="156294" y="47586"/>
                  <a:pt x="170671" y="61947"/>
                </a:cubicBezTo>
                <a:cubicBezTo>
                  <a:pt x="185049" y="76308"/>
                  <a:pt x="193316" y="95337"/>
                  <a:pt x="193316" y="115442"/>
                </a:cubicBezTo>
                <a:cubicBezTo>
                  <a:pt x="193316" y="135907"/>
                  <a:pt x="185049" y="154935"/>
                  <a:pt x="170671" y="169296"/>
                </a:cubicBezTo>
                <a:cubicBezTo>
                  <a:pt x="169953" y="170014"/>
                  <a:pt x="168874" y="170732"/>
                  <a:pt x="167796" y="170732"/>
                </a:cubicBezTo>
                <a:cubicBezTo>
                  <a:pt x="166718" y="170732"/>
                  <a:pt x="165639" y="170014"/>
                  <a:pt x="164561" y="169296"/>
                </a:cubicBezTo>
                <a:cubicBezTo>
                  <a:pt x="163123" y="167501"/>
                  <a:pt x="163123" y="164988"/>
                  <a:pt x="164561" y="163193"/>
                </a:cubicBezTo>
                <a:cubicBezTo>
                  <a:pt x="177501" y="150268"/>
                  <a:pt x="184689" y="133393"/>
                  <a:pt x="184689" y="115442"/>
                </a:cubicBezTo>
                <a:cubicBezTo>
                  <a:pt x="184689" y="97491"/>
                  <a:pt x="177501" y="80617"/>
                  <a:pt x="164561" y="67692"/>
                </a:cubicBezTo>
                <a:cubicBezTo>
                  <a:pt x="151981" y="55126"/>
                  <a:pt x="135088" y="48305"/>
                  <a:pt x="117116" y="48305"/>
                </a:cubicBezTo>
                <a:cubicBezTo>
                  <a:pt x="99144" y="48305"/>
                  <a:pt x="82250" y="55126"/>
                  <a:pt x="69311" y="67692"/>
                </a:cubicBezTo>
                <a:cubicBezTo>
                  <a:pt x="56730" y="80617"/>
                  <a:pt x="49542" y="97491"/>
                  <a:pt x="49542" y="115442"/>
                </a:cubicBezTo>
                <a:cubicBezTo>
                  <a:pt x="49542" y="133393"/>
                  <a:pt x="56730" y="150268"/>
                  <a:pt x="69311" y="163193"/>
                </a:cubicBezTo>
                <a:cubicBezTo>
                  <a:pt x="71108" y="164988"/>
                  <a:pt x="71108" y="167501"/>
                  <a:pt x="69311" y="169296"/>
                </a:cubicBezTo>
                <a:cubicBezTo>
                  <a:pt x="67873" y="171091"/>
                  <a:pt x="64997" y="171091"/>
                  <a:pt x="63200" y="169296"/>
                </a:cubicBezTo>
                <a:cubicBezTo>
                  <a:pt x="49182" y="154935"/>
                  <a:pt x="41275" y="135907"/>
                  <a:pt x="41275" y="115442"/>
                </a:cubicBezTo>
                <a:cubicBezTo>
                  <a:pt x="41275" y="95337"/>
                  <a:pt x="49182" y="76308"/>
                  <a:pt x="63200" y="61947"/>
                </a:cubicBezTo>
                <a:cubicBezTo>
                  <a:pt x="77578" y="47586"/>
                  <a:pt x="96628" y="39688"/>
                  <a:pt x="117116" y="39688"/>
                </a:cubicBezTo>
                <a:close/>
                <a:moveTo>
                  <a:pt x="116483" y="0"/>
                </a:moveTo>
                <a:cubicBezTo>
                  <a:pt x="180837" y="0"/>
                  <a:pt x="232966" y="51731"/>
                  <a:pt x="233326" y="116036"/>
                </a:cubicBezTo>
                <a:cubicBezTo>
                  <a:pt x="233685" y="118192"/>
                  <a:pt x="238359" y="132921"/>
                  <a:pt x="256694" y="154835"/>
                </a:cubicBezTo>
                <a:cubicBezTo>
                  <a:pt x="259211" y="157709"/>
                  <a:pt x="263166" y="163457"/>
                  <a:pt x="262087" y="170282"/>
                </a:cubicBezTo>
                <a:cubicBezTo>
                  <a:pt x="261368" y="173156"/>
                  <a:pt x="259930" y="177108"/>
                  <a:pt x="254178" y="180341"/>
                </a:cubicBezTo>
                <a:cubicBezTo>
                  <a:pt x="246268" y="185011"/>
                  <a:pt x="237281" y="188604"/>
                  <a:pt x="232966" y="190759"/>
                </a:cubicBezTo>
                <a:cubicBezTo>
                  <a:pt x="233685" y="198303"/>
                  <a:pt x="235483" y="217703"/>
                  <a:pt x="232966" y="230995"/>
                </a:cubicBezTo>
                <a:cubicBezTo>
                  <a:pt x="229731" y="246442"/>
                  <a:pt x="203486" y="248957"/>
                  <a:pt x="188386" y="248957"/>
                </a:cubicBezTo>
                <a:cubicBezTo>
                  <a:pt x="184432" y="248957"/>
                  <a:pt x="177961" y="250035"/>
                  <a:pt x="177961" y="258657"/>
                </a:cubicBezTo>
                <a:lnTo>
                  <a:pt x="177961" y="279134"/>
                </a:lnTo>
                <a:cubicBezTo>
                  <a:pt x="177961" y="281648"/>
                  <a:pt x="175803" y="283804"/>
                  <a:pt x="173646" y="283804"/>
                </a:cubicBezTo>
                <a:cubicBezTo>
                  <a:pt x="171130" y="283804"/>
                  <a:pt x="169332" y="281648"/>
                  <a:pt x="169332" y="279134"/>
                </a:cubicBezTo>
                <a:lnTo>
                  <a:pt x="169332" y="258657"/>
                </a:lnTo>
                <a:cubicBezTo>
                  <a:pt x="169332" y="247520"/>
                  <a:pt x="176522" y="240335"/>
                  <a:pt x="188386" y="240335"/>
                </a:cubicBezTo>
                <a:cubicBezTo>
                  <a:pt x="208879" y="240335"/>
                  <a:pt x="223259" y="235665"/>
                  <a:pt x="224338" y="229558"/>
                </a:cubicBezTo>
                <a:cubicBezTo>
                  <a:pt x="227214" y="214110"/>
                  <a:pt x="223979" y="188604"/>
                  <a:pt x="223979" y="188604"/>
                </a:cubicBezTo>
                <a:cubicBezTo>
                  <a:pt x="223619" y="186448"/>
                  <a:pt x="224698" y="184652"/>
                  <a:pt x="226495" y="183934"/>
                </a:cubicBezTo>
                <a:cubicBezTo>
                  <a:pt x="226855" y="183934"/>
                  <a:pt x="239438" y="178904"/>
                  <a:pt x="249864" y="172797"/>
                </a:cubicBezTo>
                <a:cubicBezTo>
                  <a:pt x="253099" y="171001"/>
                  <a:pt x="253459" y="169205"/>
                  <a:pt x="253459" y="168486"/>
                </a:cubicBezTo>
                <a:cubicBezTo>
                  <a:pt x="254178" y="165971"/>
                  <a:pt x="252021" y="162379"/>
                  <a:pt x="250223" y="160223"/>
                </a:cubicBezTo>
                <a:cubicBezTo>
                  <a:pt x="228652" y="134717"/>
                  <a:pt x="224698" y="117833"/>
                  <a:pt x="224698" y="117114"/>
                </a:cubicBezTo>
                <a:lnTo>
                  <a:pt x="224698" y="116396"/>
                </a:lnTo>
                <a:cubicBezTo>
                  <a:pt x="224698" y="56761"/>
                  <a:pt x="176163" y="8622"/>
                  <a:pt x="116483" y="8622"/>
                </a:cubicBezTo>
                <a:cubicBezTo>
                  <a:pt x="57163" y="8622"/>
                  <a:pt x="8628" y="56761"/>
                  <a:pt x="8628" y="116396"/>
                </a:cubicBezTo>
                <a:cubicBezTo>
                  <a:pt x="8628" y="135076"/>
                  <a:pt x="13661" y="153757"/>
                  <a:pt x="23009" y="169564"/>
                </a:cubicBezTo>
                <a:cubicBezTo>
                  <a:pt x="23009" y="169923"/>
                  <a:pt x="23009" y="169923"/>
                  <a:pt x="23009" y="169923"/>
                </a:cubicBezTo>
                <a:cubicBezTo>
                  <a:pt x="26604" y="176030"/>
                  <a:pt x="30199" y="182137"/>
                  <a:pt x="34154" y="188245"/>
                </a:cubicBezTo>
                <a:cubicBezTo>
                  <a:pt x="40985" y="199022"/>
                  <a:pt x="47096" y="209081"/>
                  <a:pt x="51051" y="217703"/>
                </a:cubicBezTo>
                <a:cubicBezTo>
                  <a:pt x="60039" y="237461"/>
                  <a:pt x="60398" y="277697"/>
                  <a:pt x="60758" y="279134"/>
                </a:cubicBezTo>
                <a:cubicBezTo>
                  <a:pt x="60758" y="281648"/>
                  <a:pt x="58601" y="283804"/>
                  <a:pt x="56444" y="283804"/>
                </a:cubicBezTo>
                <a:cubicBezTo>
                  <a:pt x="53927" y="283804"/>
                  <a:pt x="52130" y="281648"/>
                  <a:pt x="52130" y="279493"/>
                </a:cubicBezTo>
                <a:cubicBezTo>
                  <a:pt x="52130" y="279134"/>
                  <a:pt x="51410" y="239257"/>
                  <a:pt x="43142" y="221295"/>
                </a:cubicBezTo>
                <a:cubicBezTo>
                  <a:pt x="39546" y="213033"/>
                  <a:pt x="33435" y="203333"/>
                  <a:pt x="26963" y="192915"/>
                </a:cubicBezTo>
                <a:cubicBezTo>
                  <a:pt x="23009" y="186808"/>
                  <a:pt x="19054" y="180341"/>
                  <a:pt x="15818" y="174593"/>
                </a:cubicBezTo>
                <a:cubicBezTo>
                  <a:pt x="15818" y="174234"/>
                  <a:pt x="15818" y="174234"/>
                  <a:pt x="15459" y="174234"/>
                </a:cubicBezTo>
                <a:cubicBezTo>
                  <a:pt x="5752" y="156990"/>
                  <a:pt x="0" y="136873"/>
                  <a:pt x="0" y="116396"/>
                </a:cubicBezTo>
                <a:cubicBezTo>
                  <a:pt x="0" y="52090"/>
                  <a:pt x="52489" y="0"/>
                  <a:pt x="11648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AAAAAA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10235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43608" y="212897"/>
            <a:ext cx="7056784" cy="936104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A fogalmi háló következő lépcsője</a:t>
            </a:r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74BACD03-226D-4CAF-8CB2-FC63A029D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9810"/>
            <a:ext cx="4697551" cy="1302700"/>
          </a:xfrm>
          <a:custGeom>
            <a:avLst/>
            <a:gdLst>
              <a:gd name="T0" fmla="*/ 8657 w 10050"/>
              <a:gd name="T1" fmla="*/ 0 h 2788"/>
              <a:gd name="T2" fmla="*/ 7263 w 10050"/>
              <a:gd name="T3" fmla="*/ 1394 h 2788"/>
              <a:gd name="T4" fmla="*/ 6917 w 10050"/>
              <a:gd name="T5" fmla="*/ 1740 h 2788"/>
              <a:gd name="T6" fmla="*/ 0 w 10050"/>
              <a:gd name="T7" fmla="*/ 1740 h 2788"/>
              <a:gd name="T8" fmla="*/ 0 w 10050"/>
              <a:gd name="T9" fmla="*/ 2086 h 2788"/>
              <a:gd name="T10" fmla="*/ 6917 w 10050"/>
              <a:gd name="T11" fmla="*/ 2086 h 2788"/>
              <a:gd name="T12" fmla="*/ 7609 w 10050"/>
              <a:gd name="T13" fmla="*/ 1394 h 2788"/>
              <a:gd name="T14" fmla="*/ 8657 w 10050"/>
              <a:gd name="T15" fmla="*/ 346 h 2788"/>
              <a:gd name="T16" fmla="*/ 9704 w 10050"/>
              <a:gd name="T17" fmla="*/ 1394 h 2788"/>
              <a:gd name="T18" fmla="*/ 8657 w 10050"/>
              <a:gd name="T19" fmla="*/ 2441 h 2788"/>
              <a:gd name="T20" fmla="*/ 8657 w 10050"/>
              <a:gd name="T21" fmla="*/ 2787 h 2788"/>
              <a:gd name="T22" fmla="*/ 10049 w 10050"/>
              <a:gd name="T23" fmla="*/ 1394 h 2788"/>
              <a:gd name="T24" fmla="*/ 8657 w 10050"/>
              <a:gd name="T25" fmla="*/ 0 h 2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050" h="2788">
                <a:moveTo>
                  <a:pt x="8657" y="0"/>
                </a:moveTo>
                <a:cubicBezTo>
                  <a:pt x="7888" y="0"/>
                  <a:pt x="7263" y="625"/>
                  <a:pt x="7263" y="1394"/>
                </a:cubicBezTo>
                <a:cubicBezTo>
                  <a:pt x="7263" y="1584"/>
                  <a:pt x="7108" y="1740"/>
                  <a:pt x="6917" y="1740"/>
                </a:cubicBezTo>
                <a:lnTo>
                  <a:pt x="0" y="1740"/>
                </a:lnTo>
                <a:lnTo>
                  <a:pt x="0" y="2086"/>
                </a:lnTo>
                <a:lnTo>
                  <a:pt x="6917" y="2086"/>
                </a:lnTo>
                <a:cubicBezTo>
                  <a:pt x="7299" y="2086"/>
                  <a:pt x="7609" y="1775"/>
                  <a:pt x="7609" y="1394"/>
                </a:cubicBezTo>
                <a:cubicBezTo>
                  <a:pt x="7609" y="816"/>
                  <a:pt x="8079" y="346"/>
                  <a:pt x="8657" y="346"/>
                </a:cubicBezTo>
                <a:cubicBezTo>
                  <a:pt x="9234" y="346"/>
                  <a:pt x="9704" y="816"/>
                  <a:pt x="9704" y="1394"/>
                </a:cubicBezTo>
                <a:cubicBezTo>
                  <a:pt x="9704" y="1971"/>
                  <a:pt x="9234" y="2441"/>
                  <a:pt x="8657" y="2441"/>
                </a:cubicBezTo>
                <a:lnTo>
                  <a:pt x="8657" y="2787"/>
                </a:lnTo>
                <a:cubicBezTo>
                  <a:pt x="9425" y="2787"/>
                  <a:pt x="10049" y="2162"/>
                  <a:pt x="10049" y="1394"/>
                </a:cubicBezTo>
                <a:cubicBezTo>
                  <a:pt x="10049" y="625"/>
                  <a:pt x="9425" y="0"/>
                  <a:pt x="8657" y="0"/>
                </a:cubicBezTo>
              </a:path>
            </a:pathLst>
          </a:custGeom>
          <a:solidFill>
            <a:srgbClr val="35CA78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AAAAAA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4" name="Freeform 4">
            <a:extLst>
              <a:ext uri="{FF2B5EF4-FFF2-40B4-BE49-F238E27FC236}">
                <a16:creationId xmlns:a16="http://schemas.microsoft.com/office/drawing/2014/main" id="{574B01F0-E6BC-4FB2-ADCA-1BD0A4A3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852" y="3251734"/>
            <a:ext cx="1302700" cy="1302700"/>
          </a:xfrm>
          <a:custGeom>
            <a:avLst/>
            <a:gdLst>
              <a:gd name="T0" fmla="*/ 1394 w 2788"/>
              <a:gd name="T1" fmla="*/ 2786 h 2787"/>
              <a:gd name="T2" fmla="*/ 0 w 2788"/>
              <a:gd name="T3" fmla="*/ 1393 h 2787"/>
              <a:gd name="T4" fmla="*/ 1394 w 2788"/>
              <a:gd name="T5" fmla="*/ 0 h 2787"/>
              <a:gd name="T6" fmla="*/ 1394 w 2788"/>
              <a:gd name="T7" fmla="*/ 346 h 2787"/>
              <a:gd name="T8" fmla="*/ 346 w 2788"/>
              <a:gd name="T9" fmla="*/ 1393 h 2787"/>
              <a:gd name="T10" fmla="*/ 1394 w 2788"/>
              <a:gd name="T11" fmla="*/ 2440 h 2787"/>
              <a:gd name="T12" fmla="*/ 2441 w 2788"/>
              <a:gd name="T13" fmla="*/ 1393 h 2787"/>
              <a:gd name="T14" fmla="*/ 2787 w 2788"/>
              <a:gd name="T15" fmla="*/ 1393 h 2787"/>
              <a:gd name="T16" fmla="*/ 1394 w 2788"/>
              <a:gd name="T17" fmla="*/ 2786 h 2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8" h="2787">
                <a:moveTo>
                  <a:pt x="1394" y="2786"/>
                </a:moveTo>
                <a:cubicBezTo>
                  <a:pt x="625" y="2786"/>
                  <a:pt x="0" y="2162"/>
                  <a:pt x="0" y="1393"/>
                </a:cubicBezTo>
                <a:cubicBezTo>
                  <a:pt x="0" y="625"/>
                  <a:pt x="625" y="0"/>
                  <a:pt x="1394" y="0"/>
                </a:cubicBezTo>
                <a:lnTo>
                  <a:pt x="1394" y="346"/>
                </a:lnTo>
                <a:cubicBezTo>
                  <a:pt x="816" y="346"/>
                  <a:pt x="346" y="815"/>
                  <a:pt x="346" y="1393"/>
                </a:cubicBezTo>
                <a:cubicBezTo>
                  <a:pt x="346" y="1970"/>
                  <a:pt x="816" y="2440"/>
                  <a:pt x="1394" y="2440"/>
                </a:cubicBezTo>
                <a:cubicBezTo>
                  <a:pt x="1971" y="2440"/>
                  <a:pt x="2441" y="1970"/>
                  <a:pt x="2441" y="1393"/>
                </a:cubicBezTo>
                <a:lnTo>
                  <a:pt x="2787" y="1393"/>
                </a:lnTo>
                <a:cubicBezTo>
                  <a:pt x="2787" y="2162"/>
                  <a:pt x="2162" y="2786"/>
                  <a:pt x="1394" y="2786"/>
                </a:cubicBezTo>
              </a:path>
            </a:pathLst>
          </a:custGeom>
          <a:solidFill>
            <a:srgbClr val="23A4A7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AAAAAA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D80AF75C-1E78-4AD3-9FD3-FFD1944CF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4715" y="3251734"/>
            <a:ext cx="1302700" cy="1302700"/>
          </a:xfrm>
          <a:custGeom>
            <a:avLst/>
            <a:gdLst>
              <a:gd name="T0" fmla="*/ 1393 w 2788"/>
              <a:gd name="T1" fmla="*/ 2786 h 2787"/>
              <a:gd name="T2" fmla="*/ 1393 w 2788"/>
              <a:gd name="T3" fmla="*/ 2440 h 2787"/>
              <a:gd name="T4" fmla="*/ 2441 w 2788"/>
              <a:gd name="T5" fmla="*/ 1393 h 2787"/>
              <a:gd name="T6" fmla="*/ 1393 w 2788"/>
              <a:gd name="T7" fmla="*/ 346 h 2787"/>
              <a:gd name="T8" fmla="*/ 346 w 2788"/>
              <a:gd name="T9" fmla="*/ 1393 h 2787"/>
              <a:gd name="T10" fmla="*/ 0 w 2788"/>
              <a:gd name="T11" fmla="*/ 1393 h 2787"/>
              <a:gd name="T12" fmla="*/ 1393 w 2788"/>
              <a:gd name="T13" fmla="*/ 0 h 2787"/>
              <a:gd name="T14" fmla="*/ 2787 w 2788"/>
              <a:gd name="T15" fmla="*/ 1393 h 2787"/>
              <a:gd name="T16" fmla="*/ 1393 w 2788"/>
              <a:gd name="T17" fmla="*/ 2786 h 2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8" h="2787">
                <a:moveTo>
                  <a:pt x="1393" y="2786"/>
                </a:moveTo>
                <a:lnTo>
                  <a:pt x="1393" y="2440"/>
                </a:lnTo>
                <a:cubicBezTo>
                  <a:pt x="1971" y="2440"/>
                  <a:pt x="2441" y="1970"/>
                  <a:pt x="2441" y="1393"/>
                </a:cubicBezTo>
                <a:cubicBezTo>
                  <a:pt x="2441" y="815"/>
                  <a:pt x="1971" y="346"/>
                  <a:pt x="1393" y="346"/>
                </a:cubicBezTo>
                <a:cubicBezTo>
                  <a:pt x="816" y="346"/>
                  <a:pt x="346" y="815"/>
                  <a:pt x="346" y="1393"/>
                </a:cubicBezTo>
                <a:lnTo>
                  <a:pt x="0" y="1393"/>
                </a:lnTo>
                <a:cubicBezTo>
                  <a:pt x="0" y="625"/>
                  <a:pt x="625" y="0"/>
                  <a:pt x="1393" y="0"/>
                </a:cubicBezTo>
                <a:cubicBezTo>
                  <a:pt x="2162" y="0"/>
                  <a:pt x="2787" y="625"/>
                  <a:pt x="2787" y="1393"/>
                </a:cubicBezTo>
                <a:cubicBezTo>
                  <a:pt x="2787" y="2162"/>
                  <a:pt x="2162" y="2786"/>
                  <a:pt x="1393" y="2786"/>
                </a:cubicBezTo>
              </a:path>
            </a:pathLst>
          </a:custGeom>
          <a:solidFill>
            <a:srgbClr val="1060B1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AAAAAA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62EB6F96-42E8-4B3A-9396-B1D850D6D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4715" y="4391597"/>
            <a:ext cx="4610979" cy="1302700"/>
          </a:xfrm>
          <a:custGeom>
            <a:avLst/>
            <a:gdLst>
              <a:gd name="T0" fmla="*/ 3133 w 9866"/>
              <a:gd name="T1" fmla="*/ 701 h 2788"/>
              <a:gd name="T2" fmla="*/ 2441 w 9866"/>
              <a:gd name="T3" fmla="*/ 1394 h 2788"/>
              <a:gd name="T4" fmla="*/ 1393 w 9866"/>
              <a:gd name="T5" fmla="*/ 2441 h 2788"/>
              <a:gd name="T6" fmla="*/ 346 w 9866"/>
              <a:gd name="T7" fmla="*/ 1394 h 2788"/>
              <a:gd name="T8" fmla="*/ 1393 w 9866"/>
              <a:gd name="T9" fmla="*/ 346 h 2788"/>
              <a:gd name="T10" fmla="*/ 1393 w 9866"/>
              <a:gd name="T11" fmla="*/ 0 h 2788"/>
              <a:gd name="T12" fmla="*/ 0 w 9866"/>
              <a:gd name="T13" fmla="*/ 1394 h 2788"/>
              <a:gd name="T14" fmla="*/ 1393 w 9866"/>
              <a:gd name="T15" fmla="*/ 2787 h 2788"/>
              <a:gd name="T16" fmla="*/ 2787 w 9866"/>
              <a:gd name="T17" fmla="*/ 1394 h 2788"/>
              <a:gd name="T18" fmla="*/ 3133 w 9866"/>
              <a:gd name="T19" fmla="*/ 1047 h 2788"/>
              <a:gd name="T20" fmla="*/ 9865 w 9866"/>
              <a:gd name="T21" fmla="*/ 1047 h 2788"/>
              <a:gd name="T22" fmla="*/ 9865 w 9866"/>
              <a:gd name="T23" fmla="*/ 701 h 2788"/>
              <a:gd name="T24" fmla="*/ 3133 w 9866"/>
              <a:gd name="T25" fmla="*/ 701 h 2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866" h="2788">
                <a:moveTo>
                  <a:pt x="3133" y="701"/>
                </a:moveTo>
                <a:cubicBezTo>
                  <a:pt x="2751" y="701"/>
                  <a:pt x="2441" y="1012"/>
                  <a:pt x="2441" y="1394"/>
                </a:cubicBezTo>
                <a:cubicBezTo>
                  <a:pt x="2441" y="1971"/>
                  <a:pt x="1970" y="2441"/>
                  <a:pt x="1393" y="2441"/>
                </a:cubicBezTo>
                <a:cubicBezTo>
                  <a:pt x="816" y="2441"/>
                  <a:pt x="346" y="1971"/>
                  <a:pt x="346" y="1394"/>
                </a:cubicBezTo>
                <a:cubicBezTo>
                  <a:pt x="346" y="816"/>
                  <a:pt x="816" y="346"/>
                  <a:pt x="1393" y="346"/>
                </a:cubicBezTo>
                <a:lnTo>
                  <a:pt x="1393" y="0"/>
                </a:lnTo>
                <a:cubicBezTo>
                  <a:pt x="625" y="0"/>
                  <a:pt x="0" y="626"/>
                  <a:pt x="0" y="1394"/>
                </a:cubicBezTo>
                <a:cubicBezTo>
                  <a:pt x="0" y="2162"/>
                  <a:pt x="625" y="2787"/>
                  <a:pt x="1393" y="2787"/>
                </a:cubicBezTo>
                <a:cubicBezTo>
                  <a:pt x="2162" y="2787"/>
                  <a:pt x="2787" y="2162"/>
                  <a:pt x="2787" y="1394"/>
                </a:cubicBezTo>
                <a:cubicBezTo>
                  <a:pt x="2787" y="1203"/>
                  <a:pt x="2942" y="1047"/>
                  <a:pt x="3133" y="1047"/>
                </a:cubicBezTo>
                <a:lnTo>
                  <a:pt x="9865" y="1047"/>
                </a:lnTo>
                <a:lnTo>
                  <a:pt x="9865" y="701"/>
                </a:lnTo>
                <a:lnTo>
                  <a:pt x="3133" y="701"/>
                </a:lnTo>
              </a:path>
            </a:pathLst>
          </a:custGeom>
          <a:solidFill>
            <a:srgbClr val="566A7C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AAAAAA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TextBox 8">
            <a:extLst>
              <a:ext uri="{FF2B5EF4-FFF2-40B4-BE49-F238E27FC236}">
                <a16:creationId xmlns:a16="http://schemas.microsoft.com/office/drawing/2014/main" id="{0B6FB12F-6FBA-466F-B3A4-C3111CC1DAC9}"/>
              </a:ext>
            </a:extLst>
          </p:cNvPr>
          <p:cNvSpPr txBox="1"/>
          <p:nvPr/>
        </p:nvSpPr>
        <p:spPr>
          <a:xfrm>
            <a:off x="4860032" y="2420888"/>
            <a:ext cx="4108817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 fogalommeghatározás jelentősége</a:t>
            </a:r>
            <a:endParaRPr lang="en-US" sz="1600" b="1" dirty="0">
              <a:solidFill>
                <a:srgbClr val="08204C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5" name="TextBox 19">
            <a:extLst>
              <a:ext uri="{FF2B5EF4-FFF2-40B4-BE49-F238E27FC236}">
                <a16:creationId xmlns:a16="http://schemas.microsoft.com/office/drawing/2014/main" id="{8C4C6A92-7595-4528-9253-EADB1C2BD422}"/>
              </a:ext>
            </a:extLst>
          </p:cNvPr>
          <p:cNvSpPr txBox="1"/>
          <p:nvPr/>
        </p:nvSpPr>
        <p:spPr>
          <a:xfrm>
            <a:off x="3872114" y="2455243"/>
            <a:ext cx="348173" cy="61183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46"/>
            <a:r>
              <a:rPr lang="en-US" sz="3376" b="1" dirty="0">
                <a:solidFill>
                  <a:srgbClr val="35CA78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46" name="TextBox 20">
            <a:extLst>
              <a:ext uri="{FF2B5EF4-FFF2-40B4-BE49-F238E27FC236}">
                <a16:creationId xmlns:a16="http://schemas.microsoft.com/office/drawing/2014/main" id="{ED432D89-CD8E-4A86-AC9C-A890CEEF2037}"/>
              </a:ext>
            </a:extLst>
          </p:cNvPr>
          <p:cNvSpPr txBox="1"/>
          <p:nvPr/>
        </p:nvSpPr>
        <p:spPr>
          <a:xfrm>
            <a:off x="3830436" y="3580327"/>
            <a:ext cx="431529" cy="61183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46"/>
            <a:r>
              <a:rPr lang="en-US" sz="3376" b="1" dirty="0">
                <a:solidFill>
                  <a:srgbClr val="23A4A7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47" name="TextBox 21">
            <a:extLst>
              <a:ext uri="{FF2B5EF4-FFF2-40B4-BE49-F238E27FC236}">
                <a16:creationId xmlns:a16="http://schemas.microsoft.com/office/drawing/2014/main" id="{0811C858-29DF-446C-9A74-1B50A746BBD1}"/>
              </a:ext>
            </a:extLst>
          </p:cNvPr>
          <p:cNvSpPr txBox="1"/>
          <p:nvPr/>
        </p:nvSpPr>
        <p:spPr>
          <a:xfrm>
            <a:off x="4963086" y="3580327"/>
            <a:ext cx="445956" cy="61183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46"/>
            <a:r>
              <a:rPr lang="en-US" sz="3376" b="1" dirty="0">
                <a:solidFill>
                  <a:srgbClr val="1060B1"/>
                </a:solidFill>
                <a:latin typeface="Poppins" pitchFamily="2" charset="77"/>
                <a:cs typeface="Poppins" pitchFamily="2" charset="77"/>
              </a:rPr>
              <a:t>3</a:t>
            </a:r>
          </a:p>
        </p:txBody>
      </p:sp>
      <p:sp>
        <p:nvSpPr>
          <p:cNvPr id="48" name="TextBox 22">
            <a:extLst>
              <a:ext uri="{FF2B5EF4-FFF2-40B4-BE49-F238E27FC236}">
                <a16:creationId xmlns:a16="http://schemas.microsoft.com/office/drawing/2014/main" id="{C956F008-8700-48E5-A226-106C7D9347BE}"/>
              </a:ext>
            </a:extLst>
          </p:cNvPr>
          <p:cNvSpPr txBox="1"/>
          <p:nvPr/>
        </p:nvSpPr>
        <p:spPr>
          <a:xfrm>
            <a:off x="4947056" y="4737030"/>
            <a:ext cx="478016" cy="61183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46"/>
            <a:r>
              <a:rPr lang="en-US" sz="3376" b="1" dirty="0">
                <a:solidFill>
                  <a:srgbClr val="566A7C"/>
                </a:solidFill>
                <a:latin typeface="Poppins" pitchFamily="2" charset="77"/>
                <a:cs typeface="Poppins" pitchFamily="2" charset="77"/>
              </a:rPr>
              <a:t>4</a:t>
            </a:r>
          </a:p>
        </p:txBody>
      </p:sp>
      <p:sp>
        <p:nvSpPr>
          <p:cNvPr id="49" name="TextBox 8">
            <a:extLst>
              <a:ext uri="{FF2B5EF4-FFF2-40B4-BE49-F238E27FC236}">
                <a16:creationId xmlns:a16="http://schemas.microsoft.com/office/drawing/2014/main" id="{01997985-A0B0-4495-B052-190AF1480206}"/>
              </a:ext>
            </a:extLst>
          </p:cNvPr>
          <p:cNvSpPr txBox="1"/>
          <p:nvPr/>
        </p:nvSpPr>
        <p:spPr>
          <a:xfrm>
            <a:off x="5975722" y="4933365"/>
            <a:ext cx="2993127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 korrupció és percepciója</a:t>
            </a:r>
          </a:p>
          <a:p>
            <a:pPr algn="ctr"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Óvatos következtetések</a:t>
            </a:r>
          </a:p>
          <a:p>
            <a:pPr algn="ctr"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az eredményekből</a:t>
            </a:r>
            <a:endParaRPr lang="en-US" sz="1600" b="1" dirty="0">
              <a:solidFill>
                <a:srgbClr val="08204C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0" name="TextBox 8">
            <a:extLst>
              <a:ext uri="{FF2B5EF4-FFF2-40B4-BE49-F238E27FC236}">
                <a16:creationId xmlns:a16="http://schemas.microsoft.com/office/drawing/2014/main" id="{E79E9DCC-2E5B-4206-8933-D33738C30243}"/>
              </a:ext>
            </a:extLst>
          </p:cNvPr>
          <p:cNvSpPr txBox="1"/>
          <p:nvPr/>
        </p:nvSpPr>
        <p:spPr>
          <a:xfrm>
            <a:off x="6174048" y="3594658"/>
            <a:ext cx="2319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 fogalom és elemei</a:t>
            </a:r>
          </a:p>
          <a:p>
            <a:pPr algn="ctr"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nem kostansok</a:t>
            </a:r>
            <a:endParaRPr lang="en-US" sz="1600" b="1" dirty="0">
              <a:solidFill>
                <a:srgbClr val="08204C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51" name="TextBox 8">
            <a:extLst>
              <a:ext uri="{FF2B5EF4-FFF2-40B4-BE49-F238E27FC236}">
                <a16:creationId xmlns:a16="http://schemas.microsoft.com/office/drawing/2014/main" id="{FB3338DC-D28B-42E9-916C-7398F047AE72}"/>
              </a:ext>
            </a:extLst>
          </p:cNvPr>
          <p:cNvSpPr txBox="1"/>
          <p:nvPr/>
        </p:nvSpPr>
        <p:spPr>
          <a:xfrm>
            <a:off x="837309" y="3593856"/>
            <a:ext cx="221727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Nem cél új fogalom</a:t>
            </a:r>
          </a:p>
          <a:p>
            <a:pPr algn="ctr" defTabSz="685846"/>
            <a:r>
              <a:rPr lang="hu-HU" sz="1600" b="1" dirty="0">
                <a:solidFill>
                  <a:srgbClr val="08204C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megalkotása</a:t>
            </a:r>
            <a:endParaRPr lang="en-US" sz="1600" b="1" dirty="0">
              <a:solidFill>
                <a:srgbClr val="08204C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854717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5400600" cy="1440160"/>
          </a:xfrm>
        </p:spPr>
        <p:txBody>
          <a:bodyPr/>
          <a:lstStyle/>
          <a:p>
            <a:r>
              <a:rPr lang="hu-HU" sz="4000" dirty="0"/>
              <a:t>KÖSZÖNÖM </a:t>
            </a:r>
            <a:br>
              <a:rPr lang="hu-HU" sz="4000" dirty="0"/>
            </a:br>
            <a:r>
              <a:rPr lang="hu-HU" sz="4000" dirty="0"/>
              <a:t>A FIGYELMET!</a:t>
            </a:r>
            <a:br>
              <a:rPr lang="hu-HU" sz="4000" dirty="0"/>
            </a:br>
            <a:br>
              <a:rPr lang="hu-HU" sz="4000" dirty="0"/>
            </a:br>
            <a:r>
              <a:rPr lang="hu-HU" sz="2400" cap="none" dirty="0"/>
              <a:t>hohmann.balazs@ajk.pte.hu</a:t>
            </a:r>
            <a:endParaRPr lang="hu-HU" sz="4000" cap="none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180</Words>
  <Application>Microsoft Office PowerPoint</Application>
  <PresentationFormat>Diavetítés a képernyőre (4:3 oldalarány)</PresentationFormat>
  <Paragraphs>51</Paragraphs>
  <Slides>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Bebas Neue</vt:lpstr>
      <vt:lpstr>Calibri</vt:lpstr>
      <vt:lpstr>Lato Light</vt:lpstr>
      <vt:lpstr>Poppins</vt:lpstr>
      <vt:lpstr>Office-téma</vt:lpstr>
      <vt:lpstr>A korrupció mérésének fogalmi keretei, dilemmái</vt:lpstr>
      <vt:lpstr>a korrupciót  megjelenési  formáit, mértékét</vt:lpstr>
      <vt:lpstr>Legfontosabb dilemmák fogalmi azonosság</vt:lpstr>
      <vt:lpstr>Legfontosabb dilemmák fogalmi azonosság</vt:lpstr>
      <vt:lpstr>Fogalmi alapvetések</vt:lpstr>
      <vt:lpstr>A Módszertani fejlesztés során használt korrupciófogalom</vt:lpstr>
      <vt:lpstr>A fogalmi háló következő lépcsője</vt:lpstr>
      <vt:lpstr>A fogalmi háló következő lépcsője</vt:lpstr>
      <vt:lpstr>KÖSZÖNÖM  A FIGYELMET!  hohmann.balazs@ajk.pte.hu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Dr. Hohmann Balázs</cp:lastModifiedBy>
  <cp:revision>49</cp:revision>
  <dcterms:created xsi:type="dcterms:W3CDTF">2014-03-03T11:13:53Z</dcterms:created>
  <dcterms:modified xsi:type="dcterms:W3CDTF">2022-03-07T21:58:56Z</dcterms:modified>
</cp:coreProperties>
</file>